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Bradley Hand ITC" panose="03070402050302030203" pitchFamily="66" charset="0"/>
      <p:regular r:id="rId8"/>
    </p:embeddedFont>
    <p:embeddedFont>
      <p:font typeface="Play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MX4WwKvwc48pU4trjugdoqVaj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8e7b3bc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8e7b3bc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ities2030.eu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308e7b3bc0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55" y="76200"/>
            <a:ext cx="11554690" cy="663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image1.png" descr="Immagine che contiene blu&#10;&#10;Descrizione generata automaticamente">
            <a:extLst>
              <a:ext uri="{FF2B5EF4-FFF2-40B4-BE49-F238E27FC236}">
                <a16:creationId xmlns:a16="http://schemas.microsoft.com/office/drawing/2014/main" id="{5B716557-728C-84CF-57CE-205FC076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867" y="5883983"/>
            <a:ext cx="1450111" cy="3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BB1D8EF-66CF-B2DC-8A41-158A2A281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7" y="-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301F4D-A2B9-0A84-2C39-CACF513E9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727" y="752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DF63F8-825C-05D9-1D60-5D5254ECB6C0}"/>
              </a:ext>
            </a:extLst>
          </p:cNvPr>
          <p:cNvSpPr txBox="1"/>
          <p:nvPr/>
        </p:nvSpPr>
        <p:spPr>
          <a:xfrm>
            <a:off x="9615487" y="6289161"/>
            <a:ext cx="2080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H2020 ID | 101000640 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www.cities2030.eu</a:t>
            </a: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531DD-3522-9413-0450-D15B50B2BFBE}"/>
              </a:ext>
            </a:extLst>
          </p:cNvPr>
          <p:cNvSpPr txBox="1"/>
          <p:nvPr/>
        </p:nvSpPr>
        <p:spPr>
          <a:xfrm>
            <a:off x="3297380" y="5352196"/>
            <a:ext cx="2540001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Games rules</a:t>
            </a:r>
          </a:p>
          <a:p>
            <a:pPr marL="342900" indent="-74613">
              <a:buAutoNum type="arabicPeriod"/>
            </a:pPr>
            <a:r>
              <a:rPr lang="it-IT" sz="900" dirty="0" err="1"/>
              <a:t>Players’s</a:t>
            </a:r>
            <a:r>
              <a:rPr lang="it-IT" sz="900" dirty="0"/>
              <a:t> </a:t>
            </a:r>
            <a:r>
              <a:rPr lang="it-IT" sz="900" dirty="0" err="1"/>
              <a:t>piece</a:t>
            </a:r>
            <a:r>
              <a:rPr lang="it-IT" sz="900" dirty="0"/>
              <a:t> are </a:t>
            </a:r>
            <a:r>
              <a:rPr lang="it-IT" sz="900" dirty="0" err="1"/>
              <a:t>placed</a:t>
            </a:r>
            <a:r>
              <a:rPr lang="it-IT" sz="900" dirty="0"/>
              <a:t> at start</a:t>
            </a:r>
          </a:p>
          <a:p>
            <a:pPr marL="342900" indent="-74613">
              <a:buAutoNum type="arabicPeriod"/>
            </a:pPr>
            <a:r>
              <a:rPr lang="it-IT" sz="900" dirty="0"/>
              <a:t>Players take turns </a:t>
            </a:r>
            <a:r>
              <a:rPr lang="it-IT" sz="900" dirty="0" err="1"/>
              <a:t>rolling</a:t>
            </a:r>
            <a:r>
              <a:rPr lang="it-IT" sz="900" dirty="0"/>
              <a:t> the dice and </a:t>
            </a:r>
            <a:r>
              <a:rPr lang="it-IT" sz="900" dirty="0" err="1"/>
              <a:t>move</a:t>
            </a:r>
            <a:r>
              <a:rPr lang="it-IT" sz="900" dirty="0"/>
              <a:t> </a:t>
            </a:r>
            <a:r>
              <a:rPr lang="it-IT" sz="900" dirty="0" err="1"/>
              <a:t>their</a:t>
            </a:r>
            <a:r>
              <a:rPr lang="it-IT" sz="900" dirty="0"/>
              <a:t> </a:t>
            </a:r>
            <a:r>
              <a:rPr lang="it-IT" sz="900" dirty="0" err="1"/>
              <a:t>piece</a:t>
            </a:r>
            <a:r>
              <a:rPr lang="it-IT" sz="900" dirty="0"/>
              <a:t> that </a:t>
            </a:r>
            <a:r>
              <a:rPr lang="it-IT" sz="900" dirty="0" err="1"/>
              <a:t>many</a:t>
            </a:r>
            <a:r>
              <a:rPr lang="it-IT" sz="900" dirty="0"/>
              <a:t> </a:t>
            </a:r>
            <a:r>
              <a:rPr lang="it-IT" sz="900" dirty="0" err="1"/>
              <a:t>spaces</a:t>
            </a:r>
            <a:endParaRPr lang="it-IT" sz="900" dirty="0"/>
          </a:p>
          <a:p>
            <a:pPr marL="342900" indent="-74613">
              <a:buAutoNum type="arabicPeriod"/>
            </a:pPr>
            <a:r>
              <a:rPr lang="it-IT" sz="900" dirty="0"/>
              <a:t>You </a:t>
            </a:r>
            <a:r>
              <a:rPr lang="it-IT" sz="900" dirty="0" err="1"/>
              <a:t>land</a:t>
            </a:r>
            <a:r>
              <a:rPr lang="it-IT" sz="900" dirty="0"/>
              <a:t> on a </a:t>
            </a:r>
            <a:r>
              <a:rPr lang="it-IT" sz="900" dirty="0" err="1"/>
              <a:t>colored</a:t>
            </a:r>
            <a:r>
              <a:rPr lang="it-IT" sz="900" dirty="0"/>
              <a:t> </a:t>
            </a:r>
            <a:r>
              <a:rPr lang="it-IT" sz="900" dirty="0" err="1"/>
              <a:t>space</a:t>
            </a:r>
            <a:r>
              <a:rPr lang="it-IT" sz="900" dirty="0"/>
              <a:t>. </a:t>
            </a:r>
            <a:r>
              <a:rPr lang="it-IT" sz="900" dirty="0" err="1"/>
              <a:t>Draw</a:t>
            </a:r>
            <a:r>
              <a:rPr lang="it-IT" sz="900" dirty="0"/>
              <a:t> a card </a:t>
            </a:r>
            <a:r>
              <a:rPr lang="it-IT" sz="900" dirty="0" err="1"/>
              <a:t>according</a:t>
            </a:r>
            <a:r>
              <a:rPr lang="it-IT" sz="900" dirty="0"/>
              <a:t> to the </a:t>
            </a:r>
            <a:r>
              <a:rPr lang="it-IT" sz="900" dirty="0" err="1"/>
              <a:t>colour</a:t>
            </a:r>
            <a:r>
              <a:rPr lang="it-IT" sz="900" dirty="0"/>
              <a:t> and follow the </a:t>
            </a:r>
            <a:r>
              <a:rPr lang="it-IT" sz="900" dirty="0" err="1"/>
              <a:t>instructions</a:t>
            </a:r>
            <a:endParaRPr lang="it-IT" sz="900" dirty="0"/>
          </a:p>
          <a:p>
            <a:pPr marL="342900" indent="-74613">
              <a:buAutoNum type="arabicPeriod"/>
            </a:pPr>
            <a:r>
              <a:rPr lang="it-IT" sz="900" dirty="0"/>
              <a:t>First </a:t>
            </a:r>
            <a:r>
              <a:rPr lang="it-IT" sz="900" dirty="0" err="1"/>
              <a:t>palyer</a:t>
            </a:r>
            <a:r>
              <a:rPr lang="it-IT" sz="900" dirty="0"/>
              <a:t> to </a:t>
            </a:r>
            <a:r>
              <a:rPr lang="it-IT" sz="900" dirty="0" err="1"/>
              <a:t>reach</a:t>
            </a:r>
            <a:r>
              <a:rPr lang="it-IT" sz="900" dirty="0"/>
              <a:t> Finish </a:t>
            </a:r>
            <a:r>
              <a:rPr lang="it-IT" sz="900" dirty="0" err="1"/>
              <a:t>wins</a:t>
            </a:r>
            <a:r>
              <a:rPr lang="it-IT" sz="900" dirty="0"/>
              <a:t>!</a:t>
            </a:r>
            <a:endParaRPr lang="en-GB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E470F-973C-55B8-05C3-AA0BA31B0E1A}"/>
              </a:ext>
            </a:extLst>
          </p:cNvPr>
          <p:cNvSpPr txBox="1"/>
          <p:nvPr/>
        </p:nvSpPr>
        <p:spPr>
          <a:xfrm rot="10800000">
            <a:off x="5911273" y="396887"/>
            <a:ext cx="2540001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/>
              <a:t>Games rules</a:t>
            </a:r>
          </a:p>
          <a:p>
            <a:pPr marL="342900" indent="-74613">
              <a:buAutoNum type="arabicPeriod"/>
            </a:pPr>
            <a:r>
              <a:rPr lang="it-IT" sz="900" dirty="0" err="1"/>
              <a:t>Players’s</a:t>
            </a:r>
            <a:r>
              <a:rPr lang="it-IT" sz="900" dirty="0"/>
              <a:t> </a:t>
            </a:r>
            <a:r>
              <a:rPr lang="it-IT" sz="900" dirty="0" err="1"/>
              <a:t>piece</a:t>
            </a:r>
            <a:r>
              <a:rPr lang="it-IT" sz="900" dirty="0"/>
              <a:t> are </a:t>
            </a:r>
            <a:r>
              <a:rPr lang="it-IT" sz="900" dirty="0" err="1"/>
              <a:t>placed</a:t>
            </a:r>
            <a:r>
              <a:rPr lang="it-IT" sz="900" dirty="0"/>
              <a:t> at start</a:t>
            </a:r>
          </a:p>
          <a:p>
            <a:pPr marL="342900" indent="-74613">
              <a:buAutoNum type="arabicPeriod"/>
            </a:pPr>
            <a:r>
              <a:rPr lang="it-IT" sz="900" dirty="0"/>
              <a:t>Players take turns </a:t>
            </a:r>
            <a:r>
              <a:rPr lang="it-IT" sz="900" dirty="0" err="1"/>
              <a:t>rolling</a:t>
            </a:r>
            <a:r>
              <a:rPr lang="it-IT" sz="900" dirty="0"/>
              <a:t> the dice and </a:t>
            </a:r>
            <a:r>
              <a:rPr lang="it-IT" sz="900" dirty="0" err="1"/>
              <a:t>move</a:t>
            </a:r>
            <a:r>
              <a:rPr lang="it-IT" sz="900" dirty="0"/>
              <a:t> </a:t>
            </a:r>
            <a:r>
              <a:rPr lang="it-IT" sz="900" dirty="0" err="1"/>
              <a:t>their</a:t>
            </a:r>
            <a:r>
              <a:rPr lang="it-IT" sz="900" dirty="0"/>
              <a:t> </a:t>
            </a:r>
            <a:r>
              <a:rPr lang="it-IT" sz="900" dirty="0" err="1"/>
              <a:t>piece</a:t>
            </a:r>
            <a:r>
              <a:rPr lang="it-IT" sz="900" dirty="0"/>
              <a:t> that </a:t>
            </a:r>
            <a:r>
              <a:rPr lang="it-IT" sz="900" dirty="0" err="1"/>
              <a:t>many</a:t>
            </a:r>
            <a:r>
              <a:rPr lang="it-IT" sz="900" dirty="0"/>
              <a:t> </a:t>
            </a:r>
            <a:r>
              <a:rPr lang="it-IT" sz="900" dirty="0" err="1"/>
              <a:t>spaces</a:t>
            </a:r>
            <a:endParaRPr lang="it-IT" sz="900" dirty="0"/>
          </a:p>
          <a:p>
            <a:pPr marL="342900" indent="-74613">
              <a:buAutoNum type="arabicPeriod"/>
            </a:pPr>
            <a:r>
              <a:rPr lang="it-IT" sz="900" dirty="0"/>
              <a:t>You </a:t>
            </a:r>
            <a:r>
              <a:rPr lang="it-IT" sz="900" dirty="0" err="1"/>
              <a:t>land</a:t>
            </a:r>
            <a:r>
              <a:rPr lang="it-IT" sz="900" dirty="0"/>
              <a:t> on a </a:t>
            </a:r>
            <a:r>
              <a:rPr lang="it-IT" sz="900" dirty="0" err="1"/>
              <a:t>colored</a:t>
            </a:r>
            <a:r>
              <a:rPr lang="it-IT" sz="900" dirty="0"/>
              <a:t> </a:t>
            </a:r>
            <a:r>
              <a:rPr lang="it-IT" sz="900" dirty="0" err="1"/>
              <a:t>space</a:t>
            </a:r>
            <a:r>
              <a:rPr lang="it-IT" sz="900" dirty="0"/>
              <a:t>. </a:t>
            </a:r>
            <a:r>
              <a:rPr lang="it-IT" sz="900" dirty="0" err="1"/>
              <a:t>Draw</a:t>
            </a:r>
            <a:r>
              <a:rPr lang="it-IT" sz="900" dirty="0"/>
              <a:t> a card </a:t>
            </a:r>
            <a:r>
              <a:rPr lang="it-IT" sz="900" dirty="0" err="1"/>
              <a:t>according</a:t>
            </a:r>
            <a:r>
              <a:rPr lang="it-IT" sz="900" dirty="0"/>
              <a:t> to the </a:t>
            </a:r>
            <a:r>
              <a:rPr lang="it-IT" sz="900" dirty="0" err="1"/>
              <a:t>colour</a:t>
            </a:r>
            <a:r>
              <a:rPr lang="it-IT" sz="900" dirty="0"/>
              <a:t> and follow the </a:t>
            </a:r>
            <a:r>
              <a:rPr lang="it-IT" sz="900" dirty="0" err="1"/>
              <a:t>instructions</a:t>
            </a:r>
            <a:endParaRPr lang="it-IT" sz="900" dirty="0"/>
          </a:p>
          <a:p>
            <a:pPr marL="342900" indent="-74613">
              <a:buAutoNum type="arabicPeriod"/>
            </a:pPr>
            <a:r>
              <a:rPr lang="it-IT" sz="900" dirty="0"/>
              <a:t>First </a:t>
            </a:r>
            <a:r>
              <a:rPr lang="it-IT" sz="900" dirty="0" err="1"/>
              <a:t>palyer</a:t>
            </a:r>
            <a:r>
              <a:rPr lang="it-IT" sz="900" dirty="0"/>
              <a:t> to </a:t>
            </a:r>
            <a:r>
              <a:rPr lang="it-IT" sz="900" dirty="0" err="1"/>
              <a:t>reach</a:t>
            </a:r>
            <a:r>
              <a:rPr lang="it-IT" sz="900" dirty="0"/>
              <a:t> Finish </a:t>
            </a:r>
            <a:r>
              <a:rPr lang="it-IT" sz="900" dirty="0" err="1"/>
              <a:t>wins</a:t>
            </a:r>
            <a:r>
              <a:rPr lang="it-IT" sz="900" dirty="0"/>
              <a:t>!</a:t>
            </a:r>
            <a:endParaRPr lang="en-GB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5A06A-FDAA-6080-4A89-9DB6B4DAFA06}"/>
              </a:ext>
            </a:extLst>
          </p:cNvPr>
          <p:cNvSpPr txBox="1"/>
          <p:nvPr/>
        </p:nvSpPr>
        <p:spPr>
          <a:xfrm rot="10800000">
            <a:off x="1933372" y="752475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/>
              <a:t>Challanges</a:t>
            </a:r>
            <a:endParaRPr lang="en-GB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61925-9BF2-F797-A36F-5BB11BA13843}"/>
              </a:ext>
            </a:extLst>
          </p:cNvPr>
          <p:cNvSpPr txBox="1"/>
          <p:nvPr/>
        </p:nvSpPr>
        <p:spPr>
          <a:xfrm>
            <a:off x="8166118" y="5698444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/>
              <a:t>Best </a:t>
            </a:r>
          </a:p>
          <a:p>
            <a:pPr algn="ctr"/>
            <a:r>
              <a:rPr lang="it-IT" sz="1600" b="1" dirty="0"/>
              <a:t>Practices</a:t>
            </a:r>
            <a:endParaRPr lang="en-GB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59E9A-7AF8-564A-F94F-2ACC3CC0D4F9}"/>
              </a:ext>
            </a:extLst>
          </p:cNvPr>
          <p:cNvSpPr txBox="1"/>
          <p:nvPr/>
        </p:nvSpPr>
        <p:spPr>
          <a:xfrm rot="2539420">
            <a:off x="9233550" y="4055376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latin typeface="Bradley Hand ITC" panose="03070402050302030203" pitchFamily="66" charset="0"/>
              </a:rPr>
              <a:t>Start</a:t>
            </a:r>
            <a:endParaRPr lang="en-GB" sz="4000" b="1" dirty="0">
              <a:latin typeface="Bradley Hand ITC" panose="03070402050302030203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39B19-41FB-A295-1BBC-3571EF09882D}"/>
              </a:ext>
            </a:extLst>
          </p:cNvPr>
          <p:cNvSpPr txBox="1"/>
          <p:nvPr/>
        </p:nvSpPr>
        <p:spPr>
          <a:xfrm>
            <a:off x="464552" y="2131452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latin typeface="Bradley Hand ITC" panose="03070402050302030203" pitchFamily="66" charset="0"/>
              </a:rPr>
              <a:t>Finish</a:t>
            </a:r>
            <a:endParaRPr lang="en-GB" sz="3200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5928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5928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02717" y="84494"/>
            <a:ext cx="2286000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Congrats! Your lab has managed to build positive working relationships with citizens and local groups.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did you increase citizen involvement in decision making processes?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- 1 step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2562662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562662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995554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995554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7428446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7428446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9861338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9861338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605216" y="330714"/>
            <a:ext cx="2200893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Congratulations! Your CRFS lab is up and running and has produced some effective measures!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ensure that this will continue after the project ends?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- 2 steps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5069131" y="453824"/>
            <a:ext cx="213884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Congratulations! You fully understand the food systems thinking approach.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has your Lab applied this approach?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- 3 steps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7428446" y="84494"/>
            <a:ext cx="2285999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Congratulations! Your team has gained new skills throughout the project and even shared some with the consortium.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skills would your team need to develop for your Lab to continue moving forward?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- 2 steps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9935813" y="330714"/>
            <a:ext cx="2137050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team has actively gained all the necessary skills during this project.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has been the most effective way for your team to build these skills?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1 step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157394" y="3982998"/>
            <a:ext cx="210306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you part of any cities- or living lab networks?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long-term benefits of these networks?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- 2 steps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2562662" y="3480297"/>
            <a:ext cx="2286000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Getting the right people on board is crucial for each step in CRFS transformation!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approach has worked for you in building relationships and getting stakeholders to collaborate with you (and with each other)?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- 3 steps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4995554" y="3603407"/>
            <a:ext cx="221242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Wow! You have constant collaboration with local farmers and producers’ cooperatives in the region.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did you approach these stakeholders to build these relations?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- 3 steps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7470999" y="4649847"/>
            <a:ext cx="220089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your Labs biggest success story?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- 1 step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9935813" y="3849628"/>
            <a:ext cx="209879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consider the impact of your Lab action on stakeholders in the CRFS?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what is the outcome?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- 2 steps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65928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65928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84321" y="197346"/>
            <a:ext cx="2249211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are working very closely with the regional or national government.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find existing national or regional food policies helpful for reaching CRFS goals?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- 2 steps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2662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2562662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4995554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4995554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7428446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428446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9861338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9861338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84CA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2605216" y="207602"/>
            <a:ext cx="220089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Wow! You notice that setting up a Food Council is vital for the transformation of city region food systems.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has been a key factor in the (lack of) creating a Food Council in your CRFS?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- 3 steps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5026577" y="207602"/>
            <a:ext cx="213884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did you get the necessary expertise on board?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 you hire people with the correct skills, participate in training and capacity building, or involve experts in an alternative way?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- 1 step</a:t>
            </a:r>
            <a:endParaRPr/>
          </a:p>
        </p:txBody>
      </p:sp>
      <p:sp>
        <p:nvSpPr>
          <p:cNvPr id="126" name="Google Shape;126;p2"/>
          <p:cNvSpPr txBox="1"/>
          <p:nvPr/>
        </p:nvSpPr>
        <p:spPr>
          <a:xfrm>
            <a:off x="7428446" y="576934"/>
            <a:ext cx="228599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Co-creation is a term that is used everywhere, and not without reason.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has your lab ensured co-creation?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- 3 steps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9840072" y="74235"/>
            <a:ext cx="2286000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Somebody from your personal network contacts you through social media. They are starting a Living Lab in the neighboring region and want to talk to you!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key advice you will give them; what you wish you knew when you started?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- 1 step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157392" y="3859887"/>
            <a:ext cx="210306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topics Labs address tend to be very complex.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with your group how you focus on the goals that matter the most to your region.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- 2 steps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2562662" y="3480297"/>
            <a:ext cx="2286000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director of a local school contacts you to ask if they can join discussions on school meals. Stakeholder inclusion receives a lot of attention in local policy making.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think this is justified? What has been your experience?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forward - 3 steps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65928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65928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126877" y="320455"/>
            <a:ext cx="224921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Lab is strongly influenced by local politics, regional strategies and even the mayor's agenda.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share how this governance context affects your lab.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back - 3 steps</a:t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2562662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2562662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4995554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4995554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7428446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7428446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9861338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9861338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2605215" y="84494"/>
            <a:ext cx="2200893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job! You have gotten to know your CRFS through and through, and you know where the barriers to a sustainable and fair CRFS are.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with your table what you know on the main barrier, or lock-in, of your region.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back - 2 steps</a:t>
            </a:r>
            <a:endParaRPr/>
          </a:p>
        </p:txBody>
      </p:sp>
      <p:sp>
        <p:nvSpPr>
          <p:cNvPr id="146" name="Google Shape;146;p3"/>
          <p:cNvSpPr txBox="1"/>
          <p:nvPr/>
        </p:nvSpPr>
        <p:spPr>
          <a:xfrm>
            <a:off x="5036972" y="84491"/>
            <a:ext cx="2138846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new hire on your team is unsure how to approach a local politician who is known for their harsh communication style and strong personality. They ask for your advice. Discuss how you have built relationships with local politicians.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back - 1 step</a:t>
            </a:r>
            <a:endParaRPr/>
          </a:p>
        </p:txBody>
      </p:sp>
      <p:sp>
        <p:nvSpPr>
          <p:cNvPr id="147" name="Google Shape;147;p3"/>
          <p:cNvSpPr txBox="1"/>
          <p:nvPr/>
        </p:nvSpPr>
        <p:spPr>
          <a:xfrm>
            <a:off x="7469864" y="330711"/>
            <a:ext cx="2285999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Surprise! Please share with the group an experience where your Lab activities did not have the result you expected.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lessons did you draw from this?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back - 3 steps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9840072" y="74235"/>
            <a:ext cx="2286000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have the mandate needed to create policies in your CRFS? Do you have anything to say in how CRFS-related policies are implemented?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no, what approach have you taken to overcome this?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back - 2 steps</a:t>
            </a:r>
            <a:endParaRPr/>
          </a:p>
        </p:txBody>
      </p:sp>
      <p:sp>
        <p:nvSpPr>
          <p:cNvPr id="149" name="Google Shape;149;p3"/>
          <p:cNvSpPr txBox="1"/>
          <p:nvPr/>
        </p:nvSpPr>
        <p:spPr>
          <a:xfrm>
            <a:off x="65928" y="3500814"/>
            <a:ext cx="2286000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your Lab started, citizens in your region were unaware of food system issues.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did you attempt to increase awareness of your citizens on food-related issues, and how did you activate them to get involved?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back - 1 step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>
            <a:off x="2562662" y="3480297"/>
            <a:ext cx="2286000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started off so well, but now your Lab is struggling to keep stakeholders actively engaged with activities.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deal with stakeholders' fatigue and loss of willingness? Has anything worked to pull stakeholders back?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back - 2 steps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4995554" y="3521328"/>
            <a:ext cx="22860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Oops! You just participated in a workshop on A.I. for food systems and it made you realize that your Lab may be seriously lacking data regarding the CRFS.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status of data collection in your CRFS? What would help you to develop this area?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back - 1 step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7428446" y="3511072"/>
            <a:ext cx="2286000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change is more clearly felt every year. Attention for climate change is shifting slowly from prevention to reducing the impacts of climate change.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environmental challenges affect your CRFS?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back - 1 step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9840073" y="3521328"/>
            <a:ext cx="22860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no! You just realized that when the project ends the funding will end as well. You are now tasked with finding ways to keep Lab activities going long-term.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approach this? Do you reach out to organisations to set up broad project synergies, apply for additional funding, or do you have another strategy?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back - 2 steps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/>
          <p:nvPr/>
        </p:nvSpPr>
        <p:spPr>
          <a:xfrm>
            <a:off x="65928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65928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123994" y="320456"/>
            <a:ext cx="224921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Labs are very experimental, and they come with loads of failures and the occasional win.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your biggest learning moment of the project.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back - 1 step</a:t>
            </a:r>
            <a:endParaRPr/>
          </a:p>
        </p:txBody>
      </p:sp>
      <p:sp>
        <p:nvSpPr>
          <p:cNvPr id="161" name="Google Shape;161;p4"/>
          <p:cNvSpPr/>
          <p:nvPr/>
        </p:nvSpPr>
        <p:spPr>
          <a:xfrm>
            <a:off x="2562662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2562662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4995554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4995554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7428446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7428446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9861338" y="350081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9861338" y="84494"/>
            <a:ext cx="2286000" cy="3272692"/>
          </a:xfrm>
          <a:prstGeom prst="rect">
            <a:avLst/>
          </a:prstGeom>
          <a:noFill/>
          <a:ln w="762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CVC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2605215" y="443566"/>
            <a:ext cx="220089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elections, change of power, conflicts…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did you deal with political dynamics or sudden political changes?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back - 2 steps</a:t>
            </a:r>
            <a:endParaRPr/>
          </a:p>
        </p:txBody>
      </p:sp>
      <p:sp>
        <p:nvSpPr>
          <p:cNvPr id="170" name="Google Shape;170;p4"/>
          <p:cNvSpPr txBox="1"/>
          <p:nvPr/>
        </p:nvSpPr>
        <p:spPr>
          <a:xfrm>
            <a:off x="5036972" y="84491"/>
            <a:ext cx="2138846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Oops! You are halfway into the project when you </a:t>
            </a:r>
            <a:r>
              <a:rPr lang="en-US" sz="1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realise</a:t>
            </a: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your team does not have all the skills needed to run this Lab effectively.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go about getting the additional skills? What resources do you need and do you have access to them? </a:t>
            </a:r>
            <a:endParaRPr sz="1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back - 3 steps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1285</Words>
  <Application>Microsoft Office PowerPoint</Application>
  <PresentationFormat>Widescreen</PresentationFormat>
  <Paragraphs>175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Bradley Hand ITC</vt:lpstr>
      <vt:lpstr>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Cepeda Santamaria, B. (Bibiana)</dc:creator>
  <cp:lastModifiedBy>Manuela Massi</cp:lastModifiedBy>
  <cp:revision>3</cp:revision>
  <dcterms:created xsi:type="dcterms:W3CDTF">2024-07-16T07:09:30Z</dcterms:created>
  <dcterms:modified xsi:type="dcterms:W3CDTF">2024-10-07T10:45:14Z</dcterms:modified>
</cp:coreProperties>
</file>