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801600" cy="9601200" type="A3"/>
  <p:notesSz cx="6858000" cy="9144000"/>
  <p:embeddedFontLst>
    <p:embeddedFont>
      <p:font typeface="Oswald Light" panose="00000400000000000000" pitchFamily="2" charset="0"/>
      <p:regular r:id="rId7"/>
      <p:bold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n9rN0/muCEGnii5/biTAirisg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422" y="60"/>
      </p:cViewPr>
      <p:guideLst>
        <p:guide orient="horz" pos="3072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8e4d6ed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08e4d6ed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2" name="Google Shape;4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354864" y="81122"/>
            <a:ext cx="6091873" cy="11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6473032" y="3199289"/>
            <a:ext cx="8136573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872332" y="518954"/>
            <a:ext cx="8136573" cy="812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520"/>
              <a:buNone/>
              <a:defRPr sz="252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4808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81779" y="3507105"/>
            <a:ext cx="5415676" cy="51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480811" y="2353628"/>
            <a:ext cx="5442347" cy="115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480811" y="3507105"/>
            <a:ext cx="5442347" cy="51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Calibri"/>
              <a:buNone/>
              <a:defRPr sz="448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1308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1pPr>
            <a:lvl2pPr marL="914400" lvl="1" indent="-477519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920"/>
              <a:buChar char="•"/>
              <a:defRPr sz="3920"/>
            </a:lvl2pPr>
            <a:lvl3pPr marL="1371600" lvl="2" indent="-44196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3pPr>
            <a:lvl4pPr marL="1828800" lvl="3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  <a:defRPr sz="196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Calibri"/>
              <a:buNone/>
              <a:defRPr sz="448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  <a:defRPr sz="196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60"/>
              <a:buFont typeface="Calibri"/>
              <a:buNone/>
              <a:defRPr sz="6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7751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920"/>
              <a:buFont typeface="Arial"/>
              <a:buChar char="•"/>
              <a:defRPr sz="3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196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861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ities2030.eu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308e4d6ede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2496804" cy="8829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1.png" descr="Immagine che contiene blu&#10;&#10;Descrizione generata automaticamente">
            <a:extLst>
              <a:ext uri="{FF2B5EF4-FFF2-40B4-BE49-F238E27FC236}">
                <a16:creationId xmlns:a16="http://schemas.microsoft.com/office/drawing/2014/main" id="{9688085C-1221-41A3-24BD-17C0E4895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67" y="8436683"/>
            <a:ext cx="1450111" cy="3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51A193-AB59-732A-F855-C2A4ACEA299A}"/>
              </a:ext>
            </a:extLst>
          </p:cNvPr>
          <p:cNvSpPr txBox="1"/>
          <p:nvPr/>
        </p:nvSpPr>
        <p:spPr>
          <a:xfrm>
            <a:off x="1840778" y="8432587"/>
            <a:ext cx="2080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H2020 ID | 101000640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www.cities2030.eu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16463-BF91-052F-1294-A79625551146}"/>
              </a:ext>
            </a:extLst>
          </p:cNvPr>
          <p:cNvSpPr txBox="1"/>
          <p:nvPr/>
        </p:nvSpPr>
        <p:spPr>
          <a:xfrm>
            <a:off x="2881023" y="7112000"/>
            <a:ext cx="13195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Barriers</a:t>
            </a:r>
            <a:endParaRPr lang="it-IT" b="1" dirty="0"/>
          </a:p>
          <a:p>
            <a:r>
              <a:rPr lang="it-IT" b="1" dirty="0" err="1"/>
              <a:t>Accellerators</a:t>
            </a:r>
            <a:endParaRPr lang="it-IT" b="1" dirty="0"/>
          </a:p>
          <a:p>
            <a:r>
              <a:rPr lang="it-IT" b="1" dirty="0" err="1"/>
              <a:t>Tips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5354D-DFA7-0269-EE18-2D5111B6476C}"/>
              </a:ext>
            </a:extLst>
          </p:cNvPr>
          <p:cNvSpPr txBox="1"/>
          <p:nvPr/>
        </p:nvSpPr>
        <p:spPr>
          <a:xfrm rot="10800000">
            <a:off x="8583323" y="1155700"/>
            <a:ext cx="13195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Barriers</a:t>
            </a:r>
            <a:endParaRPr lang="it-IT" b="1" dirty="0"/>
          </a:p>
          <a:p>
            <a:r>
              <a:rPr lang="it-IT" b="1" dirty="0" err="1"/>
              <a:t>Accellerators</a:t>
            </a:r>
            <a:endParaRPr lang="it-IT" b="1" dirty="0"/>
          </a:p>
          <a:p>
            <a:r>
              <a:rPr lang="it-IT" b="1" dirty="0" err="1"/>
              <a:t>Tips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D15AE2-97F9-2D34-FE8F-6432B8699761}"/>
              </a:ext>
            </a:extLst>
          </p:cNvPr>
          <p:cNvSpPr txBox="1"/>
          <p:nvPr/>
        </p:nvSpPr>
        <p:spPr>
          <a:xfrm>
            <a:off x="8674100" y="6083300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START</a:t>
            </a:r>
            <a:endParaRPr lang="en-GB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BA957-3B2E-41CE-C455-255291A3FA88}"/>
              </a:ext>
            </a:extLst>
          </p:cNvPr>
          <p:cNvSpPr txBox="1"/>
          <p:nvPr/>
        </p:nvSpPr>
        <p:spPr>
          <a:xfrm>
            <a:off x="3112656" y="2908406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FINISH</a:t>
            </a:r>
            <a:endParaRPr lang="en-GB" sz="1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626425" y="84297"/>
            <a:ext cx="2288966" cy="3044423"/>
            <a:chOff x="0" y="-28575"/>
            <a:chExt cx="985953" cy="1311360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985953" cy="1282785"/>
            </a:xfrm>
            <a:custGeom>
              <a:avLst/>
              <a:gdLst/>
              <a:ahLst/>
              <a:cxnLst/>
              <a:rect l="l" t="t" r="r" b="b"/>
              <a:pathLst>
                <a:path w="985953" h="1282785" extrusionOk="0">
                  <a:moveTo>
                    <a:pt x="0" y="0"/>
                  </a:moveTo>
                  <a:lnTo>
                    <a:pt x="985953" y="0"/>
                  </a:lnTo>
                  <a:lnTo>
                    <a:pt x="985953" y="1282785"/>
                  </a:lnTo>
                  <a:lnTo>
                    <a:pt x="0" y="1282785"/>
                  </a:lnTo>
                  <a:close/>
                </a:path>
              </a:pathLst>
            </a:custGeom>
            <a:solidFill>
              <a:srgbClr val="FBBE19"/>
            </a:solidFill>
            <a:ln>
              <a:noFill/>
            </a:ln>
          </p:spPr>
        </p:sp>
        <p:sp>
          <p:nvSpPr>
            <p:cNvPr id="91" name="Google Shape;91;p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625" tIns="52625" rIns="52625" bIns="526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1.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</p:grpSp>
      <p:grpSp>
        <p:nvGrpSpPr>
          <p:cNvPr id="92" name="Google Shape;92;p1"/>
          <p:cNvGrpSpPr/>
          <p:nvPr/>
        </p:nvGrpSpPr>
        <p:grpSpPr>
          <a:xfrm>
            <a:off x="827418" y="173496"/>
            <a:ext cx="1886977" cy="2730288"/>
            <a:chOff x="0" y="-62250"/>
            <a:chExt cx="812800" cy="1176049"/>
          </a:xfrm>
        </p:grpSpPr>
        <p:sp>
          <p:nvSpPr>
            <p:cNvPr id="93" name="Google Shape;93;p1"/>
            <p:cNvSpPr/>
            <p:nvPr/>
          </p:nvSpPr>
          <p:spPr>
            <a:xfrm>
              <a:off x="0" y="0"/>
              <a:ext cx="812800" cy="1113799"/>
            </a:xfrm>
            <a:custGeom>
              <a:avLst/>
              <a:gdLst/>
              <a:ahLst/>
              <a:cxnLst/>
              <a:rect l="l" t="t" r="r" b="b"/>
              <a:pathLst>
                <a:path w="812800" h="1113799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1113799"/>
                  </a:lnTo>
                  <a:lnTo>
                    <a:pt x="0" y="11137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4" name="Google Shape;94;p1"/>
            <p:cNvSpPr txBox="1"/>
            <p:nvPr/>
          </p:nvSpPr>
          <p:spPr>
            <a:xfrm>
              <a:off x="0" y="-62250"/>
              <a:ext cx="812800" cy="1113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625" tIns="52625" rIns="52625" bIns="52625" anchor="ctr" anchorCtr="0">
              <a:noAutofit/>
            </a:bodyPr>
            <a:lstStyle/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1.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Your lab is struggling with working with local politicians.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How do local politics and the mayor's agenda affect your work?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Go back... 3 steps.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95;p1"/>
          <p:cNvGrpSpPr/>
          <p:nvPr/>
        </p:nvGrpSpPr>
        <p:grpSpPr>
          <a:xfrm>
            <a:off x="3896621" y="65963"/>
            <a:ext cx="2288966" cy="3044423"/>
            <a:chOff x="0" y="-110153"/>
            <a:chExt cx="3800723" cy="5055124"/>
          </a:xfrm>
        </p:grpSpPr>
        <p:grpSp>
          <p:nvGrpSpPr>
            <p:cNvPr id="96" name="Google Shape;96;p1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97" name="Google Shape;97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98" name="Google Shape;98;p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99" name="Google Shape;99;p1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100" name="Google Shape;100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1" name="Google Shape;101;p1"/>
              <p:cNvSpPr txBox="1"/>
              <p:nvPr/>
            </p:nvSpPr>
            <p:spPr>
              <a:xfrm>
                <a:off x="0" y="-28575"/>
                <a:ext cx="812800" cy="1108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2.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lab is struggling with working with public authorities and local decision-makers.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How do you ensure cooperation with the local authorities?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3 steps.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oogle Shape;102;p1"/>
          <p:cNvGrpSpPr/>
          <p:nvPr/>
        </p:nvGrpSpPr>
        <p:grpSpPr>
          <a:xfrm>
            <a:off x="10031945" y="84297"/>
            <a:ext cx="2288966" cy="3044423"/>
            <a:chOff x="0" y="-110153"/>
            <a:chExt cx="3800723" cy="5055124"/>
          </a:xfrm>
        </p:grpSpPr>
        <p:grpSp>
          <p:nvGrpSpPr>
            <p:cNvPr id="103" name="Google Shape;103;p1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104" name="Google Shape;104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105" name="Google Shape;105;p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106" name="Google Shape;106;p1"/>
            <p:cNvGrpSpPr/>
            <p:nvPr/>
          </p:nvGrpSpPr>
          <p:grpSpPr>
            <a:xfrm>
              <a:off x="333740" y="235506"/>
              <a:ext cx="3133239" cy="4528638"/>
              <a:chOff x="0" y="-28575"/>
              <a:chExt cx="812800" cy="1174783"/>
            </a:xfrm>
          </p:grpSpPr>
          <p:sp>
            <p:nvSpPr>
              <p:cNvPr id="107" name="Google Shape;107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8" name="Google Shape;108;p1"/>
              <p:cNvSpPr txBox="1"/>
              <p:nvPr/>
            </p:nvSpPr>
            <p:spPr>
              <a:xfrm>
                <a:off x="0" y="-28575"/>
                <a:ext cx="812800" cy="11747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3.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lab is struggling to introduce local food policies.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Do you have the mandate to formulate policies?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9" name="Google Shape;109;p1"/>
          <p:cNvGrpSpPr/>
          <p:nvPr/>
        </p:nvGrpSpPr>
        <p:grpSpPr>
          <a:xfrm>
            <a:off x="6962741" y="84297"/>
            <a:ext cx="2288966" cy="3044423"/>
            <a:chOff x="0" y="-110153"/>
            <a:chExt cx="3800723" cy="5055124"/>
          </a:xfrm>
        </p:grpSpPr>
        <p:grpSp>
          <p:nvGrpSpPr>
            <p:cNvPr id="110" name="Google Shape;110;p1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111" name="Google Shape;111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112" name="Google Shape;112;p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113" name="Google Shape;113;p1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114" name="Google Shape;114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15" name="Google Shape;115;p1"/>
              <p:cNvSpPr txBox="1"/>
              <p:nvPr/>
            </p:nvSpPr>
            <p:spPr>
              <a:xfrm>
                <a:off x="0" y="-28575"/>
                <a:ext cx="812800" cy="1108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4.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lab is struggling with introducing local food policies.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Discuss your teams’ capacities and ability to adapt to new concepts.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3 steps.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6" name="Google Shape;116;p1"/>
          <p:cNvGrpSpPr/>
          <p:nvPr/>
        </p:nvGrpSpPr>
        <p:grpSpPr>
          <a:xfrm>
            <a:off x="633333" y="3250466"/>
            <a:ext cx="2288966" cy="3044423"/>
            <a:chOff x="0" y="-110153"/>
            <a:chExt cx="3800723" cy="5055124"/>
          </a:xfrm>
        </p:grpSpPr>
        <p:grpSp>
          <p:nvGrpSpPr>
            <p:cNvPr id="117" name="Google Shape;117;p1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118" name="Google Shape;118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119" name="Google Shape;119;p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120" name="Google Shape;120;p1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121" name="Google Shape;121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22" name="Google Shape;122;p1"/>
              <p:cNvSpPr txBox="1"/>
              <p:nvPr/>
            </p:nvSpPr>
            <p:spPr>
              <a:xfrm>
                <a:off x="0" y="-28575"/>
                <a:ext cx="812800" cy="1113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5.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Discuss budget constraints within your CRFS.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How does the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budget limit the development of your CRFS lab?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3" name="Google Shape;123;p1"/>
          <p:cNvGrpSpPr/>
          <p:nvPr/>
        </p:nvGrpSpPr>
        <p:grpSpPr>
          <a:xfrm>
            <a:off x="633333" y="6412251"/>
            <a:ext cx="2288966" cy="3044423"/>
            <a:chOff x="0" y="-110153"/>
            <a:chExt cx="3800723" cy="5055124"/>
          </a:xfrm>
        </p:grpSpPr>
        <p:grpSp>
          <p:nvGrpSpPr>
            <p:cNvPr id="124" name="Google Shape;124;p1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125" name="Google Shape;125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126" name="Google Shape;126;p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127" name="Google Shape;127;p1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128" name="Google Shape;128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29" name="Google Shape;129;p1"/>
              <p:cNvSpPr txBox="1"/>
              <p:nvPr/>
            </p:nvSpPr>
            <p:spPr>
              <a:xfrm>
                <a:off x="0" y="-28575"/>
                <a:ext cx="812800" cy="11303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6.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Oh no! It looks like...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intervention has not led to an increase in awareness of local food supply chains.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How would you stimulate local food consumption?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0" name="Google Shape;130;p1"/>
          <p:cNvGrpSpPr/>
          <p:nvPr/>
        </p:nvGrpSpPr>
        <p:grpSpPr>
          <a:xfrm>
            <a:off x="6962741" y="3212295"/>
            <a:ext cx="2288966" cy="3044423"/>
            <a:chOff x="0" y="-110153"/>
            <a:chExt cx="3800723" cy="5055124"/>
          </a:xfrm>
        </p:grpSpPr>
        <p:grpSp>
          <p:nvGrpSpPr>
            <p:cNvPr id="131" name="Google Shape;131;p1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132" name="Google Shape;132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133" name="Google Shape;133;p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134" name="Google Shape;134;p1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135" name="Google Shape;135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36" name="Google Shape;136;p1"/>
              <p:cNvSpPr txBox="1"/>
              <p:nvPr/>
            </p:nvSpPr>
            <p:spPr>
              <a:xfrm>
                <a:off x="0" y="-28575"/>
                <a:ext cx="812800" cy="1104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7.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lab is struggling to maintain stakeholder engagement in CRFS lab activities.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How do you deal with stakeholders fatigue and/or limited willingness?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7" name="Google Shape;137;p1"/>
          <p:cNvGrpSpPr/>
          <p:nvPr/>
        </p:nvGrpSpPr>
        <p:grpSpPr>
          <a:xfrm>
            <a:off x="3906886" y="3207565"/>
            <a:ext cx="2288966" cy="3044423"/>
            <a:chOff x="0" y="-110153"/>
            <a:chExt cx="3800723" cy="5055124"/>
          </a:xfrm>
        </p:grpSpPr>
        <p:grpSp>
          <p:nvGrpSpPr>
            <p:cNvPr id="138" name="Google Shape;138;p1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139" name="Google Shape;139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140" name="Google Shape;140;p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141" name="Google Shape;141;p1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142" name="Google Shape;142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43" name="Google Shape;143;p1"/>
              <p:cNvSpPr txBox="1"/>
              <p:nvPr/>
            </p:nvSpPr>
            <p:spPr>
              <a:xfrm>
                <a:off x="0" y="-28575"/>
                <a:ext cx="812800" cy="11236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8.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lab is struggling to involve citizens and community groups in the design of the intervention from earlier stages.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How do you involve citizens in your activities?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44" name="Google Shape;144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3019" y="3160751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564" y="9367357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3020" y="6329936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645" y="6217143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0681" y="3533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691" y="3040061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4246" y="-20320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9644" y="6166026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4973" y="5003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3853" y="3129489"/>
            <a:ext cx="233843" cy="2338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1"/>
          <p:cNvGrpSpPr/>
          <p:nvPr/>
        </p:nvGrpSpPr>
        <p:grpSpPr>
          <a:xfrm>
            <a:off x="6987605" y="6409567"/>
            <a:ext cx="2288968" cy="3044425"/>
            <a:chOff x="0" y="-110153"/>
            <a:chExt cx="3800723" cy="5055124"/>
          </a:xfrm>
        </p:grpSpPr>
        <p:grpSp>
          <p:nvGrpSpPr>
            <p:cNvPr id="155" name="Google Shape;155;p1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156" name="Google Shape;156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157" name="Google Shape;157;p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158" name="Google Shape;158;p1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159" name="Google Shape;159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60" name="Google Shape;160;p1"/>
              <p:cNvSpPr txBox="1"/>
              <p:nvPr/>
            </p:nvSpPr>
            <p:spPr>
              <a:xfrm>
                <a:off x="0" y="-28575"/>
                <a:ext cx="812800" cy="1113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10.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lab is struggling to set up a Food Council in your city-region. What are the barriers that prevent you from setting up a Food Council?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3 steps.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1" name="Google Shape;161;p1"/>
          <p:cNvGrpSpPr/>
          <p:nvPr/>
        </p:nvGrpSpPr>
        <p:grpSpPr>
          <a:xfrm>
            <a:off x="10031945" y="3245218"/>
            <a:ext cx="2288968" cy="3044425"/>
            <a:chOff x="0" y="-110153"/>
            <a:chExt cx="3800723" cy="5055124"/>
          </a:xfrm>
        </p:grpSpPr>
        <p:grpSp>
          <p:nvGrpSpPr>
            <p:cNvPr id="162" name="Google Shape;162;p1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163" name="Google Shape;163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164" name="Google Shape;164;p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165" name="Google Shape;165;p1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166" name="Google Shape;166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67" name="Google Shape;167;p1"/>
              <p:cNvSpPr txBox="1"/>
              <p:nvPr/>
            </p:nvSpPr>
            <p:spPr>
              <a:xfrm>
                <a:off x="0" y="-28575"/>
                <a:ext cx="812800" cy="1090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lab is lacking data regarding the CRFS.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What is the status of data collection in your CRFS?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3 steps.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8" name="Google Shape;168;p1"/>
          <p:cNvGrpSpPr/>
          <p:nvPr/>
        </p:nvGrpSpPr>
        <p:grpSpPr>
          <a:xfrm>
            <a:off x="3952520" y="6384330"/>
            <a:ext cx="2288968" cy="3044425"/>
            <a:chOff x="0" y="-110153"/>
            <a:chExt cx="3800723" cy="5055124"/>
          </a:xfrm>
        </p:grpSpPr>
        <p:grpSp>
          <p:nvGrpSpPr>
            <p:cNvPr id="169" name="Google Shape;169;p1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170" name="Google Shape;170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171" name="Google Shape;171;p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172" name="Google Shape;172;p1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173" name="Google Shape;173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74" name="Google Shape;174;p1"/>
              <p:cNvSpPr txBox="1"/>
              <p:nvPr/>
            </p:nvSpPr>
            <p:spPr>
              <a:xfrm>
                <a:off x="0" y="-28575"/>
                <a:ext cx="812800" cy="1113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9.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Oh no! It looks like your CRFS lab hasn't been very active lately. How would you re-engage with your local community after a break?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5" name="Google Shape;175;p1"/>
          <p:cNvGrpSpPr/>
          <p:nvPr/>
        </p:nvGrpSpPr>
        <p:grpSpPr>
          <a:xfrm>
            <a:off x="10031945" y="6384330"/>
            <a:ext cx="2288968" cy="3044425"/>
            <a:chOff x="0" y="-110153"/>
            <a:chExt cx="3800723" cy="5055124"/>
          </a:xfrm>
        </p:grpSpPr>
        <p:grpSp>
          <p:nvGrpSpPr>
            <p:cNvPr id="176" name="Google Shape;176;p1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177" name="Google Shape;177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178" name="Google Shape;178;p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179" name="Google Shape;179;p1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180" name="Google Shape;180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81" name="Google Shape;181;p1"/>
              <p:cNvSpPr txBox="1"/>
              <p:nvPr/>
            </p:nvSpPr>
            <p:spPr>
              <a:xfrm>
                <a:off x="0" y="-28575"/>
                <a:ext cx="812800" cy="10954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12.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What environmental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 challenges are impacting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CRFS?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82" name="Google Shape;182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15056" y="6300223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59" y="9379661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9811" y="6325030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5118" y="9343212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39673" y="3165649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4836" y="3040061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32090" y="4002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7575" y="9332153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0157" y="6208108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727" y="6168992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1562" y="3125301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4823" y="3059446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2271" y="6311978"/>
            <a:ext cx="233843" cy="2338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1"/>
          <p:cNvGrpSpPr/>
          <p:nvPr/>
        </p:nvGrpSpPr>
        <p:grpSpPr>
          <a:xfrm>
            <a:off x="3896621" y="127855"/>
            <a:ext cx="2288812" cy="3044218"/>
            <a:chOff x="0" y="-110154"/>
            <a:chExt cx="3800750" cy="5055162"/>
          </a:xfrm>
        </p:grpSpPr>
        <p:grpSp>
          <p:nvGrpSpPr>
            <p:cNvPr id="196" name="Google Shape;196;p1"/>
            <p:cNvGrpSpPr/>
            <p:nvPr/>
          </p:nvGrpSpPr>
          <p:grpSpPr>
            <a:xfrm>
              <a:off x="0" y="-110154"/>
              <a:ext cx="3800750" cy="5055162"/>
              <a:chOff x="0" y="-28575"/>
              <a:chExt cx="985953" cy="1311360"/>
            </a:xfrm>
          </p:grpSpPr>
          <p:sp>
            <p:nvSpPr>
              <p:cNvPr id="197" name="Google Shape;197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198" name="Google Shape;198;p1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199" name="Google Shape;199;p1"/>
            <p:cNvGrpSpPr/>
            <p:nvPr/>
          </p:nvGrpSpPr>
          <p:grpSpPr>
            <a:xfrm>
              <a:off x="333740" y="235505"/>
              <a:ext cx="3133263" cy="4403738"/>
              <a:chOff x="0" y="-28575"/>
              <a:chExt cx="812800" cy="1142374"/>
            </a:xfrm>
          </p:grpSpPr>
          <p:sp>
            <p:nvSpPr>
              <p:cNvPr id="200" name="Google Shape;200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01" name="Google Shape;201;p1"/>
              <p:cNvSpPr txBox="1"/>
              <p:nvPr/>
            </p:nvSpPr>
            <p:spPr>
              <a:xfrm>
                <a:off x="0" y="-28575"/>
                <a:ext cx="812700" cy="110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2.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lab is struggling with working with public authorities and local decision-makers.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How do you ensure cooperation with the local authorities?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3 steps.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2" name="Google Shape;202;p1"/>
          <p:cNvGrpSpPr/>
          <p:nvPr/>
        </p:nvGrpSpPr>
        <p:grpSpPr>
          <a:xfrm>
            <a:off x="10031945" y="146189"/>
            <a:ext cx="2288812" cy="3044218"/>
            <a:chOff x="0" y="-110154"/>
            <a:chExt cx="3800750" cy="5055162"/>
          </a:xfrm>
        </p:grpSpPr>
        <p:grpSp>
          <p:nvGrpSpPr>
            <p:cNvPr id="203" name="Google Shape;203;p1"/>
            <p:cNvGrpSpPr/>
            <p:nvPr/>
          </p:nvGrpSpPr>
          <p:grpSpPr>
            <a:xfrm>
              <a:off x="0" y="-110154"/>
              <a:ext cx="3800750" cy="5055162"/>
              <a:chOff x="0" y="-28575"/>
              <a:chExt cx="985953" cy="1311360"/>
            </a:xfrm>
          </p:grpSpPr>
          <p:sp>
            <p:nvSpPr>
              <p:cNvPr id="204" name="Google Shape;204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205" name="Google Shape;205;p1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206" name="Google Shape;206;p1"/>
            <p:cNvGrpSpPr/>
            <p:nvPr/>
          </p:nvGrpSpPr>
          <p:grpSpPr>
            <a:xfrm>
              <a:off x="333740" y="235505"/>
              <a:ext cx="3133263" cy="4528737"/>
              <a:chOff x="0" y="-28575"/>
              <a:chExt cx="812800" cy="1174800"/>
            </a:xfrm>
          </p:grpSpPr>
          <p:sp>
            <p:nvSpPr>
              <p:cNvPr id="207" name="Google Shape;207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08" name="Google Shape;208;p1"/>
              <p:cNvSpPr txBox="1"/>
              <p:nvPr/>
            </p:nvSpPr>
            <p:spPr>
              <a:xfrm>
                <a:off x="0" y="-28575"/>
                <a:ext cx="812700" cy="11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3.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lab is struggling to introduce local food policies.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Do you have the mandate to formulate policies?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9" name="Google Shape;209;p1"/>
          <p:cNvGrpSpPr/>
          <p:nvPr/>
        </p:nvGrpSpPr>
        <p:grpSpPr>
          <a:xfrm>
            <a:off x="6962741" y="146189"/>
            <a:ext cx="2288812" cy="3044218"/>
            <a:chOff x="0" y="-110154"/>
            <a:chExt cx="3800750" cy="5055162"/>
          </a:xfrm>
        </p:grpSpPr>
        <p:grpSp>
          <p:nvGrpSpPr>
            <p:cNvPr id="210" name="Google Shape;210;p1"/>
            <p:cNvGrpSpPr/>
            <p:nvPr/>
          </p:nvGrpSpPr>
          <p:grpSpPr>
            <a:xfrm>
              <a:off x="0" y="-110154"/>
              <a:ext cx="3800750" cy="5055162"/>
              <a:chOff x="0" y="-28575"/>
              <a:chExt cx="985953" cy="1311360"/>
            </a:xfrm>
          </p:grpSpPr>
          <p:sp>
            <p:nvSpPr>
              <p:cNvPr id="211" name="Google Shape;211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212" name="Google Shape;212;p1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213" name="Google Shape;213;p1"/>
            <p:cNvGrpSpPr/>
            <p:nvPr/>
          </p:nvGrpSpPr>
          <p:grpSpPr>
            <a:xfrm>
              <a:off x="333740" y="235505"/>
              <a:ext cx="3133263" cy="4403738"/>
              <a:chOff x="0" y="-28575"/>
              <a:chExt cx="812800" cy="1142374"/>
            </a:xfrm>
          </p:grpSpPr>
          <p:sp>
            <p:nvSpPr>
              <p:cNvPr id="214" name="Google Shape;214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15" name="Google Shape;215;p1"/>
              <p:cNvSpPr txBox="1"/>
              <p:nvPr/>
            </p:nvSpPr>
            <p:spPr>
              <a:xfrm>
                <a:off x="0" y="-28575"/>
                <a:ext cx="812700" cy="110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4.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lab is struggling with introducing local food policies.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Discuss your teams’ capacities and ability to adapt to new concepts.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3 steps.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" name="Google Shape;216;p1"/>
          <p:cNvGrpSpPr/>
          <p:nvPr/>
        </p:nvGrpSpPr>
        <p:grpSpPr>
          <a:xfrm>
            <a:off x="633333" y="3312358"/>
            <a:ext cx="2288812" cy="3044218"/>
            <a:chOff x="0" y="-110154"/>
            <a:chExt cx="3800750" cy="5055162"/>
          </a:xfrm>
        </p:grpSpPr>
        <p:grpSp>
          <p:nvGrpSpPr>
            <p:cNvPr id="217" name="Google Shape;217;p1"/>
            <p:cNvGrpSpPr/>
            <p:nvPr/>
          </p:nvGrpSpPr>
          <p:grpSpPr>
            <a:xfrm>
              <a:off x="0" y="-110154"/>
              <a:ext cx="3800750" cy="5055162"/>
              <a:chOff x="0" y="-28575"/>
              <a:chExt cx="985953" cy="1311360"/>
            </a:xfrm>
          </p:grpSpPr>
          <p:sp>
            <p:nvSpPr>
              <p:cNvPr id="218" name="Google Shape;218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219" name="Google Shape;219;p1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220" name="Google Shape;220;p1"/>
            <p:cNvGrpSpPr/>
            <p:nvPr/>
          </p:nvGrpSpPr>
          <p:grpSpPr>
            <a:xfrm>
              <a:off x="333740" y="235505"/>
              <a:ext cx="3133263" cy="4403738"/>
              <a:chOff x="0" y="-28575"/>
              <a:chExt cx="812800" cy="1142374"/>
            </a:xfrm>
          </p:grpSpPr>
          <p:sp>
            <p:nvSpPr>
              <p:cNvPr id="221" name="Google Shape;221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22" name="Google Shape;222;p1"/>
              <p:cNvSpPr txBox="1"/>
              <p:nvPr/>
            </p:nvSpPr>
            <p:spPr>
              <a:xfrm>
                <a:off x="0" y="-28575"/>
                <a:ext cx="812700" cy="111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5.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Discuss budget constraints within your CRFS.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How does the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budget limit the development of your CRFS lab?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3" name="Google Shape;223;p1"/>
          <p:cNvGrpSpPr/>
          <p:nvPr/>
        </p:nvGrpSpPr>
        <p:grpSpPr>
          <a:xfrm>
            <a:off x="6962741" y="3274187"/>
            <a:ext cx="2288812" cy="3044218"/>
            <a:chOff x="0" y="-110154"/>
            <a:chExt cx="3800750" cy="5055162"/>
          </a:xfrm>
        </p:grpSpPr>
        <p:grpSp>
          <p:nvGrpSpPr>
            <p:cNvPr id="224" name="Google Shape;224;p1"/>
            <p:cNvGrpSpPr/>
            <p:nvPr/>
          </p:nvGrpSpPr>
          <p:grpSpPr>
            <a:xfrm>
              <a:off x="0" y="-110154"/>
              <a:ext cx="3800750" cy="5055162"/>
              <a:chOff x="0" y="-28575"/>
              <a:chExt cx="985953" cy="1311360"/>
            </a:xfrm>
          </p:grpSpPr>
          <p:sp>
            <p:nvSpPr>
              <p:cNvPr id="225" name="Google Shape;225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226" name="Google Shape;226;p1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227" name="Google Shape;227;p1"/>
            <p:cNvGrpSpPr/>
            <p:nvPr/>
          </p:nvGrpSpPr>
          <p:grpSpPr>
            <a:xfrm>
              <a:off x="333740" y="235505"/>
              <a:ext cx="3133263" cy="4403738"/>
              <a:chOff x="0" y="-28575"/>
              <a:chExt cx="812800" cy="1142374"/>
            </a:xfrm>
          </p:grpSpPr>
          <p:sp>
            <p:nvSpPr>
              <p:cNvPr id="228" name="Google Shape;228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29" name="Google Shape;229;p1"/>
              <p:cNvSpPr txBox="1"/>
              <p:nvPr/>
            </p:nvSpPr>
            <p:spPr>
              <a:xfrm>
                <a:off x="0" y="-28575"/>
                <a:ext cx="812700" cy="110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7.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lab is struggling to maintain stakeholder engagement in CRFS lab activities.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How do you deal with stakeholders fatigue and/or limited willingness?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" name="Google Shape;230;p1"/>
          <p:cNvGrpSpPr/>
          <p:nvPr/>
        </p:nvGrpSpPr>
        <p:grpSpPr>
          <a:xfrm>
            <a:off x="3906886" y="3269457"/>
            <a:ext cx="2288812" cy="3044218"/>
            <a:chOff x="0" y="-110154"/>
            <a:chExt cx="3800750" cy="5055162"/>
          </a:xfrm>
        </p:grpSpPr>
        <p:grpSp>
          <p:nvGrpSpPr>
            <p:cNvPr id="231" name="Google Shape;231;p1"/>
            <p:cNvGrpSpPr/>
            <p:nvPr/>
          </p:nvGrpSpPr>
          <p:grpSpPr>
            <a:xfrm>
              <a:off x="0" y="-110154"/>
              <a:ext cx="3800750" cy="5055162"/>
              <a:chOff x="0" y="-28575"/>
              <a:chExt cx="985953" cy="1311360"/>
            </a:xfrm>
          </p:grpSpPr>
          <p:sp>
            <p:nvSpPr>
              <p:cNvPr id="232" name="Google Shape;232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233" name="Google Shape;233;p1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234" name="Google Shape;234;p1"/>
            <p:cNvGrpSpPr/>
            <p:nvPr/>
          </p:nvGrpSpPr>
          <p:grpSpPr>
            <a:xfrm>
              <a:off x="333740" y="235505"/>
              <a:ext cx="3133263" cy="4403738"/>
              <a:chOff x="0" y="-28575"/>
              <a:chExt cx="812800" cy="1142374"/>
            </a:xfrm>
          </p:grpSpPr>
          <p:sp>
            <p:nvSpPr>
              <p:cNvPr id="235" name="Google Shape;235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36" name="Google Shape;236;p1"/>
              <p:cNvSpPr txBox="1"/>
              <p:nvPr/>
            </p:nvSpPr>
            <p:spPr>
              <a:xfrm>
                <a:off x="0" y="-28575"/>
                <a:ext cx="812700" cy="11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8.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lab is struggling to involve citizens and community groups in the design of the intervention from earlier stages.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How do you involve citizens in your activities?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7" name="Google Shape;237;p1"/>
          <p:cNvGrpSpPr/>
          <p:nvPr/>
        </p:nvGrpSpPr>
        <p:grpSpPr>
          <a:xfrm>
            <a:off x="10031945" y="3307110"/>
            <a:ext cx="2288812" cy="3044218"/>
            <a:chOff x="0" y="-110154"/>
            <a:chExt cx="3800750" cy="5055162"/>
          </a:xfrm>
        </p:grpSpPr>
        <p:grpSp>
          <p:nvGrpSpPr>
            <p:cNvPr id="238" name="Google Shape;238;p1"/>
            <p:cNvGrpSpPr/>
            <p:nvPr/>
          </p:nvGrpSpPr>
          <p:grpSpPr>
            <a:xfrm>
              <a:off x="0" y="-110154"/>
              <a:ext cx="3800750" cy="5055162"/>
              <a:chOff x="0" y="-28575"/>
              <a:chExt cx="985953" cy="1311360"/>
            </a:xfrm>
          </p:grpSpPr>
          <p:sp>
            <p:nvSpPr>
              <p:cNvPr id="239" name="Google Shape;239;p1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240" name="Google Shape;240;p1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241" name="Google Shape;241;p1"/>
            <p:cNvGrpSpPr/>
            <p:nvPr/>
          </p:nvGrpSpPr>
          <p:grpSpPr>
            <a:xfrm>
              <a:off x="333740" y="235505"/>
              <a:ext cx="3133263" cy="4403738"/>
              <a:chOff x="0" y="-28575"/>
              <a:chExt cx="812800" cy="1142374"/>
            </a:xfrm>
          </p:grpSpPr>
          <p:sp>
            <p:nvSpPr>
              <p:cNvPr id="242" name="Google Shape;242;p1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43" name="Google Shape;243;p1"/>
              <p:cNvSpPr txBox="1"/>
              <p:nvPr/>
            </p:nvSpPr>
            <p:spPr>
              <a:xfrm>
                <a:off x="0" y="-28575"/>
                <a:ext cx="812700" cy="109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lab is lacking data regarding the CRFS.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What is the status of data collection in your CRFS?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3 steps.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"/>
          <p:cNvGrpSpPr/>
          <p:nvPr/>
        </p:nvGrpSpPr>
        <p:grpSpPr>
          <a:xfrm>
            <a:off x="626425" y="84297"/>
            <a:ext cx="2288966" cy="3044423"/>
            <a:chOff x="0" y="-28575"/>
            <a:chExt cx="985953" cy="1311360"/>
          </a:xfrm>
        </p:grpSpPr>
        <p:sp>
          <p:nvSpPr>
            <p:cNvPr id="249" name="Google Shape;249;p2"/>
            <p:cNvSpPr/>
            <p:nvPr/>
          </p:nvSpPr>
          <p:spPr>
            <a:xfrm>
              <a:off x="0" y="0"/>
              <a:ext cx="985953" cy="1282785"/>
            </a:xfrm>
            <a:custGeom>
              <a:avLst/>
              <a:gdLst/>
              <a:ahLst/>
              <a:cxnLst/>
              <a:rect l="l" t="t" r="r" b="b"/>
              <a:pathLst>
                <a:path w="985953" h="1282785" extrusionOk="0">
                  <a:moveTo>
                    <a:pt x="0" y="0"/>
                  </a:moveTo>
                  <a:lnTo>
                    <a:pt x="985953" y="0"/>
                  </a:lnTo>
                  <a:lnTo>
                    <a:pt x="985953" y="1282785"/>
                  </a:lnTo>
                  <a:lnTo>
                    <a:pt x="0" y="1282785"/>
                  </a:lnTo>
                  <a:close/>
                </a:path>
              </a:pathLst>
            </a:custGeom>
            <a:solidFill>
              <a:srgbClr val="FBBE19"/>
            </a:solidFill>
            <a:ln>
              <a:noFill/>
            </a:ln>
          </p:spPr>
        </p:sp>
        <p:sp>
          <p:nvSpPr>
            <p:cNvPr id="250" name="Google Shape;250;p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625" tIns="52625" rIns="52625" bIns="526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1.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</p:grpSp>
      <p:grpSp>
        <p:nvGrpSpPr>
          <p:cNvPr id="251" name="Google Shape;251;p2"/>
          <p:cNvGrpSpPr/>
          <p:nvPr/>
        </p:nvGrpSpPr>
        <p:grpSpPr>
          <a:xfrm>
            <a:off x="827418" y="173496"/>
            <a:ext cx="1886977" cy="2730288"/>
            <a:chOff x="0" y="-62250"/>
            <a:chExt cx="812800" cy="1176049"/>
          </a:xfrm>
        </p:grpSpPr>
        <p:sp>
          <p:nvSpPr>
            <p:cNvPr id="252" name="Google Shape;252;p2"/>
            <p:cNvSpPr/>
            <p:nvPr/>
          </p:nvSpPr>
          <p:spPr>
            <a:xfrm>
              <a:off x="0" y="0"/>
              <a:ext cx="812800" cy="1113799"/>
            </a:xfrm>
            <a:custGeom>
              <a:avLst/>
              <a:gdLst/>
              <a:ahLst/>
              <a:cxnLst/>
              <a:rect l="l" t="t" r="r" b="b"/>
              <a:pathLst>
                <a:path w="812800" h="1113799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1113799"/>
                  </a:lnTo>
                  <a:lnTo>
                    <a:pt x="0" y="11137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53" name="Google Shape;253;p2"/>
            <p:cNvSpPr txBox="1"/>
            <p:nvPr/>
          </p:nvSpPr>
          <p:spPr>
            <a:xfrm>
              <a:off x="0" y="-62250"/>
              <a:ext cx="812800" cy="115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625" tIns="52625" rIns="52625" bIns="52625" anchor="ctr" anchorCtr="0">
              <a:noAutofit/>
            </a:bodyPr>
            <a:lstStyle/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13.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Oh no! It looks like...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your lab is running out of funding for a pilot project. How do you proactively reach out to potential organisations to set broad synergies?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Go back... 1 step.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</p:grpSp>
      <p:grpSp>
        <p:nvGrpSpPr>
          <p:cNvPr id="254" name="Google Shape;254;p2"/>
          <p:cNvGrpSpPr/>
          <p:nvPr/>
        </p:nvGrpSpPr>
        <p:grpSpPr>
          <a:xfrm>
            <a:off x="3896621" y="65963"/>
            <a:ext cx="2288966" cy="3044423"/>
            <a:chOff x="0" y="-110153"/>
            <a:chExt cx="3800723" cy="5055124"/>
          </a:xfrm>
        </p:grpSpPr>
        <p:grpSp>
          <p:nvGrpSpPr>
            <p:cNvPr id="255" name="Google Shape;255;p2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256" name="Google Shape;256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257" name="Google Shape;257;p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258" name="Google Shape;258;p2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259" name="Google Shape;259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60" name="Google Shape;260;p2"/>
              <p:cNvSpPr txBox="1"/>
              <p:nvPr/>
            </p:nvSpPr>
            <p:spPr>
              <a:xfrm>
                <a:off x="0" y="-28575"/>
                <a:ext cx="812800" cy="1108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14.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Oops! It looks like you haven't signed the MUFPP yet. Identify and assess any benefits to being part of the MUFPP network.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3 steps.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" name="Google Shape;261;p2"/>
          <p:cNvGrpSpPr/>
          <p:nvPr/>
        </p:nvGrpSpPr>
        <p:grpSpPr>
          <a:xfrm>
            <a:off x="10031945" y="84297"/>
            <a:ext cx="2288966" cy="3044423"/>
            <a:chOff x="0" y="-110153"/>
            <a:chExt cx="3800723" cy="5055124"/>
          </a:xfrm>
        </p:grpSpPr>
        <p:grpSp>
          <p:nvGrpSpPr>
            <p:cNvPr id="262" name="Google Shape;262;p2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263" name="Google Shape;263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264" name="Google Shape;264;p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265" name="Google Shape;265;p2"/>
            <p:cNvGrpSpPr/>
            <p:nvPr/>
          </p:nvGrpSpPr>
          <p:grpSpPr>
            <a:xfrm>
              <a:off x="333740" y="235506"/>
              <a:ext cx="3133239" cy="4528638"/>
              <a:chOff x="0" y="-28575"/>
              <a:chExt cx="812800" cy="1174783"/>
            </a:xfrm>
          </p:grpSpPr>
          <p:sp>
            <p:nvSpPr>
              <p:cNvPr id="266" name="Google Shape;266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67" name="Google Shape;267;p2"/>
              <p:cNvSpPr txBox="1"/>
              <p:nvPr/>
            </p:nvSpPr>
            <p:spPr>
              <a:xfrm>
                <a:off x="0" y="-28575"/>
                <a:ext cx="812800" cy="11747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Congrats! Your lab has managed to engage with citizens and local groups.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How would you keep the momentum going and further increase citizen involvement in decision making processes?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</p:grpSp>
      <p:grpSp>
        <p:nvGrpSpPr>
          <p:cNvPr id="268" name="Google Shape;268;p2"/>
          <p:cNvGrpSpPr/>
          <p:nvPr/>
        </p:nvGrpSpPr>
        <p:grpSpPr>
          <a:xfrm>
            <a:off x="6962741" y="84297"/>
            <a:ext cx="2288966" cy="3044423"/>
            <a:chOff x="0" y="-110153"/>
            <a:chExt cx="3800723" cy="5055124"/>
          </a:xfrm>
        </p:grpSpPr>
        <p:grpSp>
          <p:nvGrpSpPr>
            <p:cNvPr id="269" name="Google Shape;269;p2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270" name="Google Shape;270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FBBE19"/>
              </a:solidFill>
              <a:ln>
                <a:noFill/>
              </a:ln>
            </p:spPr>
          </p:sp>
          <p:sp>
            <p:nvSpPr>
              <p:cNvPr id="271" name="Google Shape;271;p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74" name="Google Shape;274;p2"/>
              <p:cNvSpPr txBox="1"/>
              <p:nvPr/>
            </p:nvSpPr>
            <p:spPr>
              <a:xfrm>
                <a:off x="0" y="-28575"/>
                <a:ext cx="812800" cy="1108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15.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lab is struggling to secure urban or peri-urban lands for urban agriculture.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How would you deal with it in your CRFS context?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back... 3 steps.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</p:grpSp>
      <p:grpSp>
        <p:nvGrpSpPr>
          <p:cNvPr id="275" name="Google Shape;275;p2"/>
          <p:cNvGrpSpPr/>
          <p:nvPr/>
        </p:nvGrpSpPr>
        <p:grpSpPr>
          <a:xfrm>
            <a:off x="633333" y="3250466"/>
            <a:ext cx="2288966" cy="3044423"/>
            <a:chOff x="0" y="-110153"/>
            <a:chExt cx="3800723" cy="5055124"/>
          </a:xfrm>
        </p:grpSpPr>
        <p:grpSp>
          <p:nvGrpSpPr>
            <p:cNvPr id="276" name="Google Shape;276;p2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277" name="Google Shape;277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278" name="Google Shape;278;p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279" name="Google Shape;279;p2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280" name="Google Shape;280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81" name="Google Shape;281;p2"/>
              <p:cNvSpPr txBox="1"/>
              <p:nvPr/>
            </p:nvSpPr>
            <p:spPr>
              <a:xfrm>
                <a:off x="0" y="-28575"/>
                <a:ext cx="812800" cy="1113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2.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Congratulations!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 fully comprehend the food systems thinking approach. How does your lab use this important approach?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633333" y="6412251"/>
            <a:ext cx="2288966" cy="3044423"/>
            <a:chOff x="0" y="-110153"/>
            <a:chExt cx="3800723" cy="5055124"/>
          </a:xfrm>
        </p:grpSpPr>
        <p:grpSp>
          <p:nvGrpSpPr>
            <p:cNvPr id="283" name="Google Shape;283;p2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284" name="Google Shape;284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285" name="Google Shape;285;p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286" name="Google Shape;286;p2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88" name="Google Shape;288;p2"/>
              <p:cNvSpPr txBox="1"/>
              <p:nvPr/>
            </p:nvSpPr>
            <p:spPr>
              <a:xfrm>
                <a:off x="0" y="-28575"/>
                <a:ext cx="812800" cy="11303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6.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Wow! You have constant collaboration with certain local farmers and producers’ cooperatives in the region.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How do you approach these stakeholders?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3 steps.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9" name="Google Shape;289;p2"/>
          <p:cNvGrpSpPr/>
          <p:nvPr/>
        </p:nvGrpSpPr>
        <p:grpSpPr>
          <a:xfrm>
            <a:off x="6962741" y="3212295"/>
            <a:ext cx="2288966" cy="3044423"/>
            <a:chOff x="0" y="-110153"/>
            <a:chExt cx="3800723" cy="5055124"/>
          </a:xfrm>
        </p:grpSpPr>
        <p:grpSp>
          <p:nvGrpSpPr>
            <p:cNvPr id="290" name="Google Shape;290;p2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291" name="Google Shape;291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292" name="Google Shape;292;p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293" name="Google Shape;293;p2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294" name="Google Shape;294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95" name="Google Shape;295;p2"/>
              <p:cNvSpPr txBox="1"/>
              <p:nvPr/>
            </p:nvSpPr>
            <p:spPr>
              <a:xfrm>
                <a:off x="0" y="-28575"/>
                <a:ext cx="812800" cy="1104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4.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Wow! Your lab has designed an intervention in such a way that it could be easily replicable in other cities.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Are you part of any cities network? What are the benefits?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6" name="Google Shape;296;p2"/>
          <p:cNvGrpSpPr/>
          <p:nvPr/>
        </p:nvGrpSpPr>
        <p:grpSpPr>
          <a:xfrm>
            <a:off x="3906886" y="3207565"/>
            <a:ext cx="2288966" cy="3044423"/>
            <a:chOff x="0" y="-110153"/>
            <a:chExt cx="3800723" cy="5055124"/>
          </a:xfrm>
        </p:grpSpPr>
        <p:grpSp>
          <p:nvGrpSpPr>
            <p:cNvPr id="297" name="Google Shape;297;p2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298" name="Google Shape;298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299" name="Google Shape;299;p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300" name="Google Shape;300;p2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301" name="Google Shape;301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02" name="Google Shape;302;p2"/>
              <p:cNvSpPr txBox="1"/>
              <p:nvPr/>
            </p:nvSpPr>
            <p:spPr>
              <a:xfrm>
                <a:off x="0" y="-28575"/>
                <a:ext cx="812800" cy="11236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3.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Congratulations! You have gained new skills along the Cities2030 way.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What skills would your Lab’s team need to develop further?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</p:grpSp>
      <p:pic>
        <p:nvPicPr>
          <p:cNvPr id="303" name="Google Shape;303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3019" y="3160751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564" y="9367357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3020" y="6329936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645" y="6217143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0681" y="3533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691" y="3040061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4246" y="-20320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9644" y="6166026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4973" y="5003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3853" y="3118603"/>
            <a:ext cx="233843" cy="2338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2"/>
          <p:cNvGrpSpPr/>
          <p:nvPr/>
        </p:nvGrpSpPr>
        <p:grpSpPr>
          <a:xfrm>
            <a:off x="6987605" y="6409567"/>
            <a:ext cx="2288968" cy="3044425"/>
            <a:chOff x="0" y="-110153"/>
            <a:chExt cx="3800723" cy="5055124"/>
          </a:xfrm>
        </p:grpSpPr>
        <p:grpSp>
          <p:nvGrpSpPr>
            <p:cNvPr id="314" name="Google Shape;314;p2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315" name="Google Shape;315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316" name="Google Shape;316;p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317" name="Google Shape;317;p2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318" name="Google Shape;318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19" name="Google Shape;319;p2"/>
              <p:cNvSpPr txBox="1"/>
              <p:nvPr/>
            </p:nvSpPr>
            <p:spPr>
              <a:xfrm>
                <a:off x="0" y="-28575"/>
                <a:ext cx="812800" cy="1113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8.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 are working very closely with the regional or national government.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Do you find national or regional food policies helpful for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work?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0" name="Google Shape;320;p2"/>
          <p:cNvGrpSpPr/>
          <p:nvPr/>
        </p:nvGrpSpPr>
        <p:grpSpPr>
          <a:xfrm>
            <a:off x="10031945" y="3245218"/>
            <a:ext cx="2288968" cy="3044425"/>
            <a:chOff x="0" y="-110153"/>
            <a:chExt cx="3800723" cy="5055124"/>
          </a:xfrm>
        </p:grpSpPr>
        <p:grpSp>
          <p:nvGrpSpPr>
            <p:cNvPr id="321" name="Google Shape;321;p2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322" name="Google Shape;322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323" name="Google Shape;323;p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324" name="Google Shape;324;p2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325" name="Google Shape;325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26" name="Google Shape;326;p2"/>
              <p:cNvSpPr txBox="1"/>
              <p:nvPr/>
            </p:nvSpPr>
            <p:spPr>
              <a:xfrm>
                <a:off x="0" y="-28575"/>
                <a:ext cx="812800" cy="1045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5.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The local community is positive about adopting more plant-based diets. What kind of pilot project would you kick-start in your CRFS to contribute on it?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</p:grpSp>
      <p:grpSp>
        <p:nvGrpSpPr>
          <p:cNvPr id="327" name="Google Shape;327;p2"/>
          <p:cNvGrpSpPr/>
          <p:nvPr/>
        </p:nvGrpSpPr>
        <p:grpSpPr>
          <a:xfrm>
            <a:off x="3952520" y="6384330"/>
            <a:ext cx="2288968" cy="3044425"/>
            <a:chOff x="0" y="-110153"/>
            <a:chExt cx="3800723" cy="5055124"/>
          </a:xfrm>
        </p:grpSpPr>
        <p:grpSp>
          <p:nvGrpSpPr>
            <p:cNvPr id="328" name="Google Shape;328;p2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329" name="Google Shape;329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330" name="Google Shape;330;p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331" name="Google Shape;331;p2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332" name="Google Shape;332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33" name="Google Shape;333;p2"/>
              <p:cNvSpPr txBox="1"/>
              <p:nvPr/>
            </p:nvSpPr>
            <p:spPr>
              <a:xfrm>
                <a:off x="0" y="-28575"/>
                <a:ext cx="812800" cy="1113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7.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Lessons learnt are great,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but they only work if you put them into action.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What is a key learning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 would share with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other labs?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4" name="Google Shape;334;p2"/>
          <p:cNvGrpSpPr/>
          <p:nvPr/>
        </p:nvGrpSpPr>
        <p:grpSpPr>
          <a:xfrm>
            <a:off x="10031945" y="6384330"/>
            <a:ext cx="2288968" cy="3044425"/>
            <a:chOff x="0" y="-110153"/>
            <a:chExt cx="3800723" cy="5055124"/>
          </a:xfrm>
        </p:grpSpPr>
        <p:grpSp>
          <p:nvGrpSpPr>
            <p:cNvPr id="335" name="Google Shape;335;p2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336" name="Google Shape;336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337" name="Google Shape;337;p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338" name="Google Shape;338;p2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339" name="Google Shape;339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40" name="Google Shape;340;p2"/>
              <p:cNvSpPr txBox="1"/>
              <p:nvPr/>
            </p:nvSpPr>
            <p:spPr>
              <a:xfrm>
                <a:off x="0" y="-28575"/>
                <a:ext cx="812800" cy="10954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 dirty="0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9.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Congratulations! You have successfully </a:t>
                </a:r>
                <a:r>
                  <a:rPr lang="en-US" sz="1300" b="0" i="0" u="none" strike="noStrike" cap="none" dirty="0" err="1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organised</a:t>
                </a:r>
                <a:r>
                  <a:rPr lang="en-US" sz="1300" b="0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 a workshop about food waste and house composting.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 What would you further do to combat food waste?</a:t>
                </a:r>
                <a:endParaRPr sz="1300" b="0" i="0" u="none" strike="noStrike" cap="none" dirty="0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1 step.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41" name="Google Shape;341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15056" y="6300223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59" y="9379661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9811" y="6325030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5118" y="9343212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39673" y="3165649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4836" y="3040061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32090" y="4002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7575" y="9332153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0157" y="6208108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727" y="6168992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1562" y="3125301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4823" y="3059446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2271" y="6301092"/>
            <a:ext cx="233843" cy="2338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Google Shape;354;p2"/>
          <p:cNvGrpSpPr/>
          <p:nvPr/>
        </p:nvGrpSpPr>
        <p:grpSpPr>
          <a:xfrm>
            <a:off x="10113145" y="84301"/>
            <a:ext cx="2288812" cy="3044218"/>
            <a:chOff x="0" y="-110154"/>
            <a:chExt cx="3800750" cy="5055162"/>
          </a:xfrm>
        </p:grpSpPr>
        <p:grpSp>
          <p:nvGrpSpPr>
            <p:cNvPr id="355" name="Google Shape;355;p2"/>
            <p:cNvGrpSpPr/>
            <p:nvPr/>
          </p:nvGrpSpPr>
          <p:grpSpPr>
            <a:xfrm>
              <a:off x="0" y="-110154"/>
              <a:ext cx="3800750" cy="5055162"/>
              <a:chOff x="0" y="-28575"/>
              <a:chExt cx="985953" cy="1311360"/>
            </a:xfrm>
          </p:grpSpPr>
          <p:sp>
            <p:nvSpPr>
              <p:cNvPr id="356" name="Google Shape;356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357" name="Google Shape;357;p2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358" name="Google Shape;358;p2"/>
            <p:cNvGrpSpPr/>
            <p:nvPr/>
          </p:nvGrpSpPr>
          <p:grpSpPr>
            <a:xfrm>
              <a:off x="333740" y="235505"/>
              <a:ext cx="3133263" cy="4528737"/>
              <a:chOff x="0" y="-28575"/>
              <a:chExt cx="812800" cy="1174800"/>
            </a:xfrm>
          </p:grpSpPr>
          <p:sp>
            <p:nvSpPr>
              <p:cNvPr id="359" name="Google Shape;359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60" name="Google Shape;360;p2"/>
              <p:cNvSpPr txBox="1"/>
              <p:nvPr/>
            </p:nvSpPr>
            <p:spPr>
              <a:xfrm>
                <a:off x="0" y="-28575"/>
                <a:ext cx="812700" cy="11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Congrats! Your lab has managed to engage with citizens and local groups.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How would you keep the momentum going and further increase citizen involvement in decision making processes?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</p:grpSp>
      <p:grpSp>
        <p:nvGrpSpPr>
          <p:cNvPr id="361" name="Google Shape;361;p2"/>
          <p:cNvGrpSpPr/>
          <p:nvPr/>
        </p:nvGrpSpPr>
        <p:grpSpPr>
          <a:xfrm>
            <a:off x="714533" y="3250470"/>
            <a:ext cx="2288812" cy="3044218"/>
            <a:chOff x="0" y="-110154"/>
            <a:chExt cx="3800750" cy="5055162"/>
          </a:xfrm>
        </p:grpSpPr>
        <p:grpSp>
          <p:nvGrpSpPr>
            <p:cNvPr id="362" name="Google Shape;362;p2"/>
            <p:cNvGrpSpPr/>
            <p:nvPr/>
          </p:nvGrpSpPr>
          <p:grpSpPr>
            <a:xfrm>
              <a:off x="0" y="-110154"/>
              <a:ext cx="3800750" cy="5055162"/>
              <a:chOff x="0" y="-28575"/>
              <a:chExt cx="985953" cy="1311360"/>
            </a:xfrm>
          </p:grpSpPr>
          <p:sp>
            <p:nvSpPr>
              <p:cNvPr id="363" name="Google Shape;363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364" name="Google Shape;364;p2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365" name="Google Shape;365;p2"/>
            <p:cNvGrpSpPr/>
            <p:nvPr/>
          </p:nvGrpSpPr>
          <p:grpSpPr>
            <a:xfrm>
              <a:off x="333740" y="235505"/>
              <a:ext cx="3133263" cy="4403738"/>
              <a:chOff x="0" y="-28575"/>
              <a:chExt cx="812800" cy="1142374"/>
            </a:xfrm>
          </p:grpSpPr>
          <p:sp>
            <p:nvSpPr>
              <p:cNvPr id="366" name="Google Shape;366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67" name="Google Shape;367;p2"/>
              <p:cNvSpPr txBox="1"/>
              <p:nvPr/>
            </p:nvSpPr>
            <p:spPr>
              <a:xfrm>
                <a:off x="0" y="-28575"/>
                <a:ext cx="812700" cy="111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2.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Congratulations!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 fully comprehend the food systems thinking approach. How does your lab use this important approach?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8" name="Google Shape;368;p2"/>
          <p:cNvGrpSpPr/>
          <p:nvPr/>
        </p:nvGrpSpPr>
        <p:grpSpPr>
          <a:xfrm>
            <a:off x="714533" y="6412255"/>
            <a:ext cx="2288812" cy="3044218"/>
            <a:chOff x="0" y="-110154"/>
            <a:chExt cx="3800750" cy="5055162"/>
          </a:xfrm>
        </p:grpSpPr>
        <p:grpSp>
          <p:nvGrpSpPr>
            <p:cNvPr id="369" name="Google Shape;369;p2"/>
            <p:cNvGrpSpPr/>
            <p:nvPr/>
          </p:nvGrpSpPr>
          <p:grpSpPr>
            <a:xfrm>
              <a:off x="0" y="-110154"/>
              <a:ext cx="3800750" cy="5055162"/>
              <a:chOff x="0" y="-28575"/>
              <a:chExt cx="985953" cy="1311360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371" name="Google Shape;371;p2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372" name="Google Shape;372;p2"/>
            <p:cNvGrpSpPr/>
            <p:nvPr/>
          </p:nvGrpSpPr>
          <p:grpSpPr>
            <a:xfrm>
              <a:off x="333740" y="235505"/>
              <a:ext cx="3133263" cy="4403738"/>
              <a:chOff x="0" y="-28575"/>
              <a:chExt cx="812800" cy="1142374"/>
            </a:xfrm>
          </p:grpSpPr>
          <p:sp>
            <p:nvSpPr>
              <p:cNvPr id="373" name="Google Shape;373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74" name="Google Shape;374;p2"/>
              <p:cNvSpPr txBox="1"/>
              <p:nvPr/>
            </p:nvSpPr>
            <p:spPr>
              <a:xfrm>
                <a:off x="0" y="-28575"/>
                <a:ext cx="812700" cy="113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6.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Wow! You have constant collaboration with certain local farmers and producers’ cooperatives in the region.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How do you approach these stakeholders?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3 steps.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5" name="Google Shape;375;p2"/>
          <p:cNvGrpSpPr/>
          <p:nvPr/>
        </p:nvGrpSpPr>
        <p:grpSpPr>
          <a:xfrm>
            <a:off x="7043941" y="3212299"/>
            <a:ext cx="2288812" cy="3044218"/>
            <a:chOff x="0" y="-110154"/>
            <a:chExt cx="3800750" cy="5055162"/>
          </a:xfrm>
        </p:grpSpPr>
        <p:grpSp>
          <p:nvGrpSpPr>
            <p:cNvPr id="376" name="Google Shape;376;p2"/>
            <p:cNvGrpSpPr/>
            <p:nvPr/>
          </p:nvGrpSpPr>
          <p:grpSpPr>
            <a:xfrm>
              <a:off x="0" y="-110154"/>
              <a:ext cx="3800750" cy="5055162"/>
              <a:chOff x="0" y="-28575"/>
              <a:chExt cx="985953" cy="1311360"/>
            </a:xfrm>
          </p:grpSpPr>
          <p:sp>
            <p:nvSpPr>
              <p:cNvPr id="377" name="Google Shape;377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378" name="Google Shape;378;p2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379" name="Google Shape;379;p2"/>
            <p:cNvGrpSpPr/>
            <p:nvPr/>
          </p:nvGrpSpPr>
          <p:grpSpPr>
            <a:xfrm>
              <a:off x="333740" y="235505"/>
              <a:ext cx="3133263" cy="4403738"/>
              <a:chOff x="0" y="-28575"/>
              <a:chExt cx="812800" cy="1142374"/>
            </a:xfrm>
          </p:grpSpPr>
          <p:sp>
            <p:nvSpPr>
              <p:cNvPr id="380" name="Google Shape;380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81" name="Google Shape;381;p2"/>
              <p:cNvSpPr txBox="1"/>
              <p:nvPr/>
            </p:nvSpPr>
            <p:spPr>
              <a:xfrm>
                <a:off x="0" y="-28575"/>
                <a:ext cx="812700" cy="110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 dirty="0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4.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Wow! Your lab has designed an intervention in such a way that it could be easily replicable in other cities. 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Are you part of any cities network? What are the benefits?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1 step.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82" name="Google Shape;382;p2"/>
          <p:cNvGrpSpPr/>
          <p:nvPr/>
        </p:nvGrpSpPr>
        <p:grpSpPr>
          <a:xfrm>
            <a:off x="3988086" y="3207569"/>
            <a:ext cx="2288812" cy="3044218"/>
            <a:chOff x="0" y="-110154"/>
            <a:chExt cx="3800750" cy="5055162"/>
          </a:xfrm>
        </p:grpSpPr>
        <p:grpSp>
          <p:nvGrpSpPr>
            <p:cNvPr id="383" name="Google Shape;383;p2"/>
            <p:cNvGrpSpPr/>
            <p:nvPr/>
          </p:nvGrpSpPr>
          <p:grpSpPr>
            <a:xfrm>
              <a:off x="0" y="-110154"/>
              <a:ext cx="3800750" cy="5055162"/>
              <a:chOff x="0" y="-28575"/>
              <a:chExt cx="985953" cy="1311360"/>
            </a:xfrm>
          </p:grpSpPr>
          <p:sp>
            <p:nvSpPr>
              <p:cNvPr id="384" name="Google Shape;384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385" name="Google Shape;385;p2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386" name="Google Shape;386;p2"/>
            <p:cNvGrpSpPr/>
            <p:nvPr/>
          </p:nvGrpSpPr>
          <p:grpSpPr>
            <a:xfrm>
              <a:off x="333740" y="235505"/>
              <a:ext cx="3133263" cy="4403738"/>
              <a:chOff x="0" y="-28575"/>
              <a:chExt cx="812800" cy="1142374"/>
            </a:xfrm>
          </p:grpSpPr>
          <p:sp>
            <p:nvSpPr>
              <p:cNvPr id="387" name="Google Shape;387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88" name="Google Shape;388;p2"/>
              <p:cNvSpPr txBox="1"/>
              <p:nvPr/>
            </p:nvSpPr>
            <p:spPr>
              <a:xfrm>
                <a:off x="0" y="-28575"/>
                <a:ext cx="812700" cy="11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3.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Congratulations! You have gained new skills along the Cities2030 way.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What skills would your Lab’s team need to develop further?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</p:grpSp>
      <p:grpSp>
        <p:nvGrpSpPr>
          <p:cNvPr id="389" name="Google Shape;389;p2"/>
          <p:cNvGrpSpPr/>
          <p:nvPr/>
        </p:nvGrpSpPr>
        <p:grpSpPr>
          <a:xfrm>
            <a:off x="7068805" y="6409571"/>
            <a:ext cx="2288812" cy="3044218"/>
            <a:chOff x="0" y="-110154"/>
            <a:chExt cx="3800750" cy="5055162"/>
          </a:xfrm>
        </p:grpSpPr>
        <p:grpSp>
          <p:nvGrpSpPr>
            <p:cNvPr id="390" name="Google Shape;390;p2"/>
            <p:cNvGrpSpPr/>
            <p:nvPr/>
          </p:nvGrpSpPr>
          <p:grpSpPr>
            <a:xfrm>
              <a:off x="0" y="-110154"/>
              <a:ext cx="3800750" cy="5055162"/>
              <a:chOff x="0" y="-28575"/>
              <a:chExt cx="985953" cy="1311360"/>
            </a:xfrm>
          </p:grpSpPr>
          <p:sp>
            <p:nvSpPr>
              <p:cNvPr id="391" name="Google Shape;391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392" name="Google Shape;392;p2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393" name="Google Shape;393;p2"/>
            <p:cNvGrpSpPr/>
            <p:nvPr/>
          </p:nvGrpSpPr>
          <p:grpSpPr>
            <a:xfrm>
              <a:off x="333740" y="235505"/>
              <a:ext cx="3133263" cy="4403738"/>
              <a:chOff x="0" y="-28575"/>
              <a:chExt cx="812800" cy="1142374"/>
            </a:xfrm>
          </p:grpSpPr>
          <p:sp>
            <p:nvSpPr>
              <p:cNvPr id="394" name="Google Shape;394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95" name="Google Shape;395;p2"/>
              <p:cNvSpPr txBox="1"/>
              <p:nvPr/>
            </p:nvSpPr>
            <p:spPr>
              <a:xfrm>
                <a:off x="0" y="-28575"/>
                <a:ext cx="812700" cy="111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8.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 are working very closely with the regional or national government.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Do you find national or regional food policies helpful for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your work?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6" name="Google Shape;396;p2"/>
          <p:cNvGrpSpPr/>
          <p:nvPr/>
        </p:nvGrpSpPr>
        <p:grpSpPr>
          <a:xfrm>
            <a:off x="10113145" y="3245222"/>
            <a:ext cx="2288812" cy="3044218"/>
            <a:chOff x="0" y="-110154"/>
            <a:chExt cx="3800750" cy="5055162"/>
          </a:xfrm>
        </p:grpSpPr>
        <p:grpSp>
          <p:nvGrpSpPr>
            <p:cNvPr id="397" name="Google Shape;397;p2"/>
            <p:cNvGrpSpPr/>
            <p:nvPr/>
          </p:nvGrpSpPr>
          <p:grpSpPr>
            <a:xfrm>
              <a:off x="0" y="-110154"/>
              <a:ext cx="3800750" cy="5055162"/>
              <a:chOff x="0" y="-28575"/>
              <a:chExt cx="985953" cy="1311360"/>
            </a:xfrm>
          </p:grpSpPr>
          <p:sp>
            <p:nvSpPr>
              <p:cNvPr id="398" name="Google Shape;398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399" name="Google Shape;399;p2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400" name="Google Shape;400;p2"/>
            <p:cNvGrpSpPr/>
            <p:nvPr/>
          </p:nvGrpSpPr>
          <p:grpSpPr>
            <a:xfrm>
              <a:off x="333740" y="235505"/>
              <a:ext cx="3133263" cy="4403738"/>
              <a:chOff x="0" y="-28575"/>
              <a:chExt cx="812800" cy="1142374"/>
            </a:xfrm>
          </p:grpSpPr>
          <p:sp>
            <p:nvSpPr>
              <p:cNvPr id="401" name="Google Shape;401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02" name="Google Shape;402;p2"/>
              <p:cNvSpPr txBox="1"/>
              <p:nvPr/>
            </p:nvSpPr>
            <p:spPr>
              <a:xfrm>
                <a:off x="0" y="-28575"/>
                <a:ext cx="812700" cy="104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5.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The local community is positive about adopting more plant-based diets. What kind of pilot project would you kick-start in your CRFS to contribute on it?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</p:grpSp>
      <p:grpSp>
        <p:nvGrpSpPr>
          <p:cNvPr id="403" name="Google Shape;403;p2"/>
          <p:cNvGrpSpPr/>
          <p:nvPr/>
        </p:nvGrpSpPr>
        <p:grpSpPr>
          <a:xfrm>
            <a:off x="4033720" y="6384334"/>
            <a:ext cx="2288812" cy="3044218"/>
            <a:chOff x="0" y="-110154"/>
            <a:chExt cx="3800750" cy="5055162"/>
          </a:xfrm>
        </p:grpSpPr>
        <p:grpSp>
          <p:nvGrpSpPr>
            <p:cNvPr id="404" name="Google Shape;404;p2"/>
            <p:cNvGrpSpPr/>
            <p:nvPr/>
          </p:nvGrpSpPr>
          <p:grpSpPr>
            <a:xfrm>
              <a:off x="0" y="-110154"/>
              <a:ext cx="3800750" cy="5055162"/>
              <a:chOff x="0" y="-28575"/>
              <a:chExt cx="985953" cy="1311360"/>
            </a:xfrm>
          </p:grpSpPr>
          <p:sp>
            <p:nvSpPr>
              <p:cNvPr id="405" name="Google Shape;405;p2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406" name="Google Shape;406;p2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407" name="Google Shape;407;p2"/>
            <p:cNvGrpSpPr/>
            <p:nvPr/>
          </p:nvGrpSpPr>
          <p:grpSpPr>
            <a:xfrm>
              <a:off x="333740" y="235505"/>
              <a:ext cx="3133263" cy="4403738"/>
              <a:chOff x="0" y="-28575"/>
              <a:chExt cx="812800" cy="1142374"/>
            </a:xfrm>
          </p:grpSpPr>
          <p:sp>
            <p:nvSpPr>
              <p:cNvPr id="408" name="Google Shape;408;p2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09" name="Google Shape;409;p2"/>
              <p:cNvSpPr txBox="1"/>
              <p:nvPr/>
            </p:nvSpPr>
            <p:spPr>
              <a:xfrm>
                <a:off x="0" y="-28575"/>
                <a:ext cx="812700" cy="111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7.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Lessons learnt are great,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but they only work if you put them into action.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What is a key learning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you would share with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other labs?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1 step.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3"/>
          <p:cNvGrpSpPr/>
          <p:nvPr/>
        </p:nvGrpSpPr>
        <p:grpSpPr>
          <a:xfrm>
            <a:off x="626425" y="84297"/>
            <a:ext cx="2288966" cy="3044423"/>
            <a:chOff x="0" y="-28575"/>
            <a:chExt cx="985953" cy="1311360"/>
          </a:xfrm>
        </p:grpSpPr>
        <p:sp>
          <p:nvSpPr>
            <p:cNvPr id="415" name="Google Shape;415;p3"/>
            <p:cNvSpPr/>
            <p:nvPr/>
          </p:nvSpPr>
          <p:spPr>
            <a:xfrm>
              <a:off x="0" y="0"/>
              <a:ext cx="985953" cy="1282785"/>
            </a:xfrm>
            <a:custGeom>
              <a:avLst/>
              <a:gdLst/>
              <a:ahLst/>
              <a:cxnLst/>
              <a:rect l="l" t="t" r="r" b="b"/>
              <a:pathLst>
                <a:path w="985953" h="1282785" extrusionOk="0">
                  <a:moveTo>
                    <a:pt x="0" y="0"/>
                  </a:moveTo>
                  <a:lnTo>
                    <a:pt x="985953" y="0"/>
                  </a:lnTo>
                  <a:lnTo>
                    <a:pt x="985953" y="1282785"/>
                  </a:lnTo>
                  <a:lnTo>
                    <a:pt x="0" y="1282785"/>
                  </a:lnTo>
                  <a:close/>
                </a:path>
              </a:pathLst>
            </a:custGeom>
            <a:solidFill>
              <a:srgbClr val="97C752"/>
            </a:solidFill>
            <a:ln>
              <a:noFill/>
            </a:ln>
          </p:spPr>
        </p:sp>
        <p:sp>
          <p:nvSpPr>
            <p:cNvPr id="416" name="Google Shape;416;p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625" tIns="52625" rIns="52625" bIns="526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1.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</p:grpSp>
      <p:grpSp>
        <p:nvGrpSpPr>
          <p:cNvPr id="417" name="Google Shape;417;p3"/>
          <p:cNvGrpSpPr/>
          <p:nvPr/>
        </p:nvGrpSpPr>
        <p:grpSpPr>
          <a:xfrm>
            <a:off x="827418" y="173496"/>
            <a:ext cx="1886977" cy="2730288"/>
            <a:chOff x="0" y="-62250"/>
            <a:chExt cx="812800" cy="1176049"/>
          </a:xfrm>
        </p:grpSpPr>
        <p:sp>
          <p:nvSpPr>
            <p:cNvPr id="418" name="Google Shape;418;p3"/>
            <p:cNvSpPr/>
            <p:nvPr/>
          </p:nvSpPr>
          <p:spPr>
            <a:xfrm>
              <a:off x="0" y="0"/>
              <a:ext cx="812800" cy="1113799"/>
            </a:xfrm>
            <a:custGeom>
              <a:avLst/>
              <a:gdLst/>
              <a:ahLst/>
              <a:cxnLst/>
              <a:rect l="l" t="t" r="r" b="b"/>
              <a:pathLst>
                <a:path w="812800" h="1113799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1113799"/>
                  </a:lnTo>
                  <a:lnTo>
                    <a:pt x="0" y="11137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19" name="Google Shape;419;p3"/>
            <p:cNvSpPr txBox="1"/>
            <p:nvPr/>
          </p:nvSpPr>
          <p:spPr>
            <a:xfrm>
              <a:off x="0" y="-62250"/>
              <a:ext cx="812800" cy="115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625" tIns="52625" rIns="52625" bIns="52625" anchor="ctr" anchorCtr="0">
              <a:noAutofit/>
            </a:bodyPr>
            <a:lstStyle/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 dirty="0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 dirty="0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 dirty="0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10.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 dirty="0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Wow! You have successfully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organised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 a workshop about urban farming and community gardening.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 dirty="0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How do you further stimulate urban farming in your CRFS?</a:t>
              </a:r>
              <a:endParaRPr sz="1300" b="0" i="0" u="none" strike="noStrike" cap="none" dirty="0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Go forward... 3 steps.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 dirty="0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</p:grpSp>
      <p:grpSp>
        <p:nvGrpSpPr>
          <p:cNvPr id="420" name="Google Shape;420;p3"/>
          <p:cNvGrpSpPr/>
          <p:nvPr/>
        </p:nvGrpSpPr>
        <p:grpSpPr>
          <a:xfrm>
            <a:off x="3896621" y="65963"/>
            <a:ext cx="2288966" cy="3044423"/>
            <a:chOff x="0" y="-110153"/>
            <a:chExt cx="3800723" cy="5055124"/>
          </a:xfrm>
        </p:grpSpPr>
        <p:grpSp>
          <p:nvGrpSpPr>
            <p:cNvPr id="421" name="Google Shape;421;p3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97C752"/>
              </a:solidFill>
              <a:ln>
                <a:noFill/>
              </a:ln>
            </p:spPr>
          </p:sp>
          <p:sp>
            <p:nvSpPr>
              <p:cNvPr id="423" name="Google Shape;423;p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424" name="Google Shape;424;p3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425" name="Google Shape;425;p3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26" name="Google Shape;426;p3"/>
              <p:cNvSpPr txBox="1"/>
              <p:nvPr/>
            </p:nvSpPr>
            <p:spPr>
              <a:xfrm>
                <a:off x="0" y="-28575"/>
                <a:ext cx="812800" cy="1108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11.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Good news! The association of community garden and garden plots has approached you to co-create a new pilot project. 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What are your next steps to make it happen?</a:t>
                </a:r>
                <a:endParaRPr sz="1300" b="0" i="0" u="none" strike="noStrike" cap="none" dirty="0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1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Go forward... 3 steps..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7" name="Google Shape;427;p3"/>
          <p:cNvGrpSpPr/>
          <p:nvPr/>
        </p:nvGrpSpPr>
        <p:grpSpPr>
          <a:xfrm>
            <a:off x="10031945" y="84297"/>
            <a:ext cx="2288966" cy="3044423"/>
            <a:chOff x="0" y="-110153"/>
            <a:chExt cx="3800723" cy="5055124"/>
          </a:xfrm>
        </p:grpSpPr>
        <p:grpSp>
          <p:nvGrpSpPr>
            <p:cNvPr id="428" name="Google Shape;428;p3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429" name="Google Shape;429;p3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</p:sp>
          <p:sp>
            <p:nvSpPr>
              <p:cNvPr id="430" name="Google Shape;430;p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431" name="Google Shape;431;p3"/>
            <p:cNvGrpSpPr/>
            <p:nvPr/>
          </p:nvGrpSpPr>
          <p:grpSpPr>
            <a:xfrm>
              <a:off x="333740" y="235506"/>
              <a:ext cx="3133239" cy="4528638"/>
              <a:chOff x="0" y="-28575"/>
              <a:chExt cx="812800" cy="1174783"/>
            </a:xfrm>
          </p:grpSpPr>
          <p:sp>
            <p:nvSpPr>
              <p:cNvPr id="432" name="Google Shape;432;p3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33" name="Google Shape;433;p3"/>
              <p:cNvSpPr txBox="1"/>
              <p:nvPr/>
            </p:nvSpPr>
            <p:spPr>
              <a:xfrm>
                <a:off x="0" y="-28575"/>
                <a:ext cx="812800" cy="11747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Aim at monitoring and evaluation: define KPIs and ensure the use of compliance and monitoring/assessments tools, together with your team.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4" name="Google Shape;434;p3"/>
          <p:cNvGrpSpPr/>
          <p:nvPr/>
        </p:nvGrpSpPr>
        <p:grpSpPr>
          <a:xfrm>
            <a:off x="6962741" y="84297"/>
            <a:ext cx="2288966" cy="3044423"/>
            <a:chOff x="0" y="-110153"/>
            <a:chExt cx="3800723" cy="5055124"/>
          </a:xfrm>
        </p:grpSpPr>
        <p:grpSp>
          <p:nvGrpSpPr>
            <p:cNvPr id="435" name="Google Shape;435;p3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436" name="Google Shape;436;p3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</p:sp>
          <p:sp>
            <p:nvSpPr>
              <p:cNvPr id="437" name="Google Shape;437;p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438" name="Google Shape;438;p3"/>
            <p:cNvGrpSpPr/>
            <p:nvPr/>
          </p:nvGrpSpPr>
          <p:grpSpPr>
            <a:xfrm>
              <a:off x="333740" y="38568"/>
              <a:ext cx="3133239" cy="4600643"/>
              <a:chOff x="0" y="-79663"/>
              <a:chExt cx="812800" cy="1193462"/>
            </a:xfrm>
          </p:grpSpPr>
          <p:sp>
            <p:nvSpPr>
              <p:cNvPr id="439" name="Google Shape;439;p3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40" name="Google Shape;440;p3"/>
              <p:cNvSpPr txBox="1"/>
              <p:nvPr/>
            </p:nvSpPr>
            <p:spPr>
              <a:xfrm>
                <a:off x="0" y="-79663"/>
                <a:ext cx="812800" cy="1108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 dirty="0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It is increasingly useful to collect and </a:t>
                </a:r>
                <a:r>
                  <a:rPr lang="en-US" sz="1300" b="0" i="0" u="none" strike="noStrike" cap="none" dirty="0" err="1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analyse</a:t>
                </a:r>
                <a:r>
                  <a:rPr lang="en-US" sz="1300" b="0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 data. You can gain insights and drive conclusions for developing action-plans, informing policy design and impact assessment. Ensure appropriate management of data for data-driven decision-making!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1" name="Google Shape;441;p3"/>
          <p:cNvGrpSpPr/>
          <p:nvPr/>
        </p:nvGrpSpPr>
        <p:grpSpPr>
          <a:xfrm>
            <a:off x="633333" y="3250466"/>
            <a:ext cx="2288966" cy="3044423"/>
            <a:chOff x="0" y="-110153"/>
            <a:chExt cx="3800723" cy="5055124"/>
          </a:xfrm>
        </p:grpSpPr>
        <p:grpSp>
          <p:nvGrpSpPr>
            <p:cNvPr id="442" name="Google Shape;442;p3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443" name="Google Shape;443;p3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</p:sp>
          <p:sp>
            <p:nvSpPr>
              <p:cNvPr id="444" name="Google Shape;444;p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445" name="Google Shape;445;p3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446" name="Google Shape;446;p3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47" name="Google Shape;447;p3"/>
              <p:cNvSpPr txBox="1"/>
              <p:nvPr/>
            </p:nvSpPr>
            <p:spPr>
              <a:xfrm>
                <a:off x="0" y="-28575"/>
                <a:ext cx="812800" cy="1113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Always go back to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define your strategy, considering a shared vision with stakeholders to ensure your CRFS is fair and accessible, with social inclusion.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8" name="Google Shape;448;p3"/>
          <p:cNvGrpSpPr/>
          <p:nvPr/>
        </p:nvGrpSpPr>
        <p:grpSpPr>
          <a:xfrm>
            <a:off x="633333" y="6412251"/>
            <a:ext cx="2288966" cy="3044423"/>
            <a:chOff x="0" y="-110153"/>
            <a:chExt cx="3800723" cy="5055124"/>
          </a:xfrm>
        </p:grpSpPr>
        <p:grpSp>
          <p:nvGrpSpPr>
            <p:cNvPr id="449" name="Google Shape;449;p3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450" name="Google Shape;450;p3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452" name="Google Shape;452;p3"/>
            <p:cNvGrpSpPr/>
            <p:nvPr/>
          </p:nvGrpSpPr>
          <p:grpSpPr>
            <a:xfrm>
              <a:off x="333740" y="299555"/>
              <a:ext cx="3133239" cy="4357346"/>
              <a:chOff x="0" y="-11960"/>
              <a:chExt cx="812800" cy="1130348"/>
            </a:xfrm>
          </p:grpSpPr>
          <p:sp>
            <p:nvSpPr>
              <p:cNvPr id="453" name="Google Shape;453;p3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54" name="Google Shape;454;p3"/>
              <p:cNvSpPr txBox="1"/>
              <p:nvPr/>
            </p:nvSpPr>
            <p:spPr>
              <a:xfrm>
                <a:off x="0" y="-11960"/>
                <a:ext cx="812800" cy="11303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Have you thought of setting up a Food Council in your city-region? 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Such governance concepts </a:t>
                </a:r>
                <a:r>
                  <a:rPr lang="en-US" sz="1300" b="0" i="0" u="none" strike="noStrike" cap="none" dirty="0" err="1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democratise</a:t>
                </a:r>
                <a:r>
                  <a:rPr lang="en-US" sz="1300" b="0" i="0" u="none" strike="noStrike" cap="none" dirty="0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 the operations, aiming to co-creation among public administration's different departments, stakeholders, and citizens. 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5" name="Google Shape;455;p3"/>
          <p:cNvGrpSpPr/>
          <p:nvPr/>
        </p:nvGrpSpPr>
        <p:grpSpPr>
          <a:xfrm>
            <a:off x="6962741" y="3212295"/>
            <a:ext cx="2288966" cy="3044423"/>
            <a:chOff x="0" y="-110153"/>
            <a:chExt cx="3800723" cy="5055124"/>
          </a:xfrm>
        </p:grpSpPr>
        <p:grpSp>
          <p:nvGrpSpPr>
            <p:cNvPr id="456" name="Google Shape;456;p3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457" name="Google Shape;457;p3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</p:sp>
          <p:sp>
            <p:nvSpPr>
              <p:cNvPr id="458" name="Google Shape;458;p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459" name="Google Shape;459;p3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460" name="Google Shape;460;p3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61" name="Google Shape;461;p3"/>
              <p:cNvSpPr txBox="1"/>
              <p:nvPr/>
            </p:nvSpPr>
            <p:spPr>
              <a:xfrm>
                <a:off x="0" y="-28575"/>
                <a:ext cx="812800" cy="1104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Set an organisational framework: work towards and ensure political will, synergy among different city departments, and policy alignment across government levels,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2" name="Google Shape;462;p3"/>
          <p:cNvGrpSpPr/>
          <p:nvPr/>
        </p:nvGrpSpPr>
        <p:grpSpPr>
          <a:xfrm>
            <a:off x="3906886" y="3207565"/>
            <a:ext cx="2288966" cy="3044423"/>
            <a:chOff x="0" y="-110153"/>
            <a:chExt cx="3800723" cy="5055124"/>
          </a:xfrm>
        </p:grpSpPr>
        <p:grpSp>
          <p:nvGrpSpPr>
            <p:cNvPr id="463" name="Google Shape;463;p3"/>
            <p:cNvGrpSpPr/>
            <p:nvPr/>
          </p:nvGrpSpPr>
          <p:grpSpPr>
            <a:xfrm>
              <a:off x="0" y="-110153"/>
              <a:ext cx="3800723" cy="5055124"/>
              <a:chOff x="0" y="-28575"/>
              <a:chExt cx="985953" cy="1311360"/>
            </a:xfrm>
          </p:grpSpPr>
          <p:sp>
            <p:nvSpPr>
              <p:cNvPr id="464" name="Google Shape;464;p3"/>
              <p:cNvSpPr/>
              <p:nvPr/>
            </p:nvSpPr>
            <p:spPr>
              <a:xfrm>
                <a:off x="0" y="0"/>
                <a:ext cx="985953" cy="1282785"/>
              </a:xfrm>
              <a:custGeom>
                <a:avLst/>
                <a:gdLst/>
                <a:ahLst/>
                <a:cxnLst/>
                <a:rect l="l" t="t" r="r" b="b"/>
                <a:pathLst>
                  <a:path w="985953" h="1282785" extrusionOk="0">
                    <a:moveTo>
                      <a:pt x="0" y="0"/>
                    </a:moveTo>
                    <a:lnTo>
                      <a:pt x="985953" y="0"/>
                    </a:lnTo>
                    <a:lnTo>
                      <a:pt x="985953" y="1282785"/>
                    </a:lnTo>
                    <a:lnTo>
                      <a:pt x="0" y="128278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</p:sp>
          <p:sp>
            <p:nvSpPr>
              <p:cNvPr id="465" name="Google Shape;465;p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1.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endParaRPr>
              </a:p>
            </p:txBody>
          </p:sp>
        </p:grpSp>
        <p:grpSp>
          <p:nvGrpSpPr>
            <p:cNvPr id="466" name="Google Shape;466;p3"/>
            <p:cNvGrpSpPr/>
            <p:nvPr/>
          </p:nvGrpSpPr>
          <p:grpSpPr>
            <a:xfrm>
              <a:off x="333740" y="235506"/>
              <a:ext cx="3133239" cy="4403705"/>
              <a:chOff x="0" y="-28575"/>
              <a:chExt cx="812800" cy="1142374"/>
            </a:xfrm>
          </p:grpSpPr>
          <p:sp>
            <p:nvSpPr>
              <p:cNvPr id="467" name="Google Shape;467;p3"/>
              <p:cNvSpPr/>
              <p:nvPr/>
            </p:nvSpPr>
            <p:spPr>
              <a:xfrm>
                <a:off x="0" y="0"/>
                <a:ext cx="812800" cy="1113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13799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13799"/>
                    </a:lnTo>
                    <a:lnTo>
                      <a:pt x="0" y="1113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68" name="Google Shape;468;p3"/>
              <p:cNvSpPr txBox="1"/>
              <p:nvPr/>
            </p:nvSpPr>
            <p:spPr>
              <a:xfrm>
                <a:off x="0" y="-28575"/>
                <a:ext cx="812800" cy="11236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384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Oswald Light"/>
                    <a:ea typeface="Oswald Light"/>
                    <a:cs typeface="Oswald Light"/>
                    <a:sym typeface="Oswald Light"/>
                  </a:rPr>
                  <a:t>Cities around the world are increasingly conducting research with the help of citizens. Citizen or community science projects actively involve citizens in scientific endeavour that generates new knowledge or understanding.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69" name="Google Shape;469;p3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3019" y="3160751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564" y="9367357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3020" y="6329936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645" y="6217143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0681" y="3533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691" y="3040061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4246" y="-20320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9644" y="6166026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4973" y="5003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3853" y="3118603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4836" y="3040061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32090" y="4002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727" y="6168992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1562" y="3125301"/>
            <a:ext cx="233843" cy="2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" descr="Cro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4823" y="3059446"/>
            <a:ext cx="233843" cy="233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1649</Words>
  <Application>Microsoft Office PowerPoint</Application>
  <PresentationFormat>A3 Paper (297x420 mm)</PresentationFormat>
  <Paragraphs>289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Oswald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Archontaki, S. (Stella)</dc:creator>
  <cp:lastModifiedBy>Manuela Massi</cp:lastModifiedBy>
  <cp:revision>3</cp:revision>
  <dcterms:created xsi:type="dcterms:W3CDTF">2023-02-17T13:39:39Z</dcterms:created>
  <dcterms:modified xsi:type="dcterms:W3CDTF">2024-10-07T10:36:25Z</dcterms:modified>
</cp:coreProperties>
</file>